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embeddings/Microsoft_Equation1.bin" ContentType="application/vnd.openxmlformats-officedocument.oleObject"/>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7" r:id="rId2"/>
    <p:sldId id="447" r:id="rId3"/>
    <p:sldId id="445" r:id="rId4"/>
    <p:sldId id="361" r:id="rId5"/>
    <p:sldId id="446" r:id="rId6"/>
    <p:sldId id="356" r:id="rId7"/>
    <p:sldId id="357" r:id="rId8"/>
    <p:sldId id="358" r:id="rId9"/>
    <p:sldId id="359" r:id="rId10"/>
    <p:sldId id="360" r:id="rId11"/>
    <p:sldId id="362" r:id="rId12"/>
    <p:sldId id="258" r:id="rId13"/>
    <p:sldId id="326" r:id="rId14"/>
    <p:sldId id="327" r:id="rId15"/>
    <p:sldId id="363" r:id="rId16"/>
    <p:sldId id="364" r:id="rId17"/>
    <p:sldId id="365" r:id="rId18"/>
    <p:sldId id="325" r:id="rId19"/>
    <p:sldId id="259" r:id="rId20"/>
    <p:sldId id="260" r:id="rId21"/>
    <p:sldId id="261" r:id="rId22"/>
    <p:sldId id="264" r:id="rId23"/>
    <p:sldId id="265" r:id="rId24"/>
    <p:sldId id="266" r:id="rId25"/>
    <p:sldId id="268" r:id="rId26"/>
    <p:sldId id="295" r:id="rId27"/>
    <p:sldId id="296" r:id="rId28"/>
    <p:sldId id="269" r:id="rId29"/>
    <p:sldId id="329" r:id="rId30"/>
    <p:sldId id="331" r:id="rId31"/>
    <p:sldId id="330" r:id="rId32"/>
    <p:sldId id="335" r:id="rId33"/>
    <p:sldId id="270" r:id="rId34"/>
    <p:sldId id="336" r:id="rId35"/>
    <p:sldId id="333" r:id="rId36"/>
    <p:sldId id="339" r:id="rId37"/>
    <p:sldId id="328" r:id="rId38"/>
    <p:sldId id="271" r:id="rId39"/>
    <p:sldId id="340" r:id="rId40"/>
    <p:sldId id="407" r:id="rId41"/>
    <p:sldId id="408" r:id="rId42"/>
    <p:sldId id="409" r:id="rId43"/>
    <p:sldId id="410" r:id="rId44"/>
    <p:sldId id="355" r:id="rId45"/>
    <p:sldId id="346" r:id="rId46"/>
    <p:sldId id="347" r:id="rId47"/>
    <p:sldId id="348" r:id="rId48"/>
    <p:sldId id="349" r:id="rId49"/>
    <p:sldId id="350" r:id="rId50"/>
    <p:sldId id="351" r:id="rId51"/>
    <p:sldId id="352" r:id="rId52"/>
    <p:sldId id="353" r:id="rId53"/>
    <p:sldId id="354"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16" r:id="rId86"/>
    <p:sldId id="369" r:id="rId87"/>
    <p:sldId id="368" r:id="rId88"/>
    <p:sldId id="370" r:id="rId89"/>
    <p:sldId id="371" r:id="rId90"/>
    <p:sldId id="403" r:id="rId91"/>
    <p:sldId id="404" r:id="rId92"/>
    <p:sldId id="405" r:id="rId93"/>
    <p:sldId id="406" r:id="rId94"/>
    <p:sldId id="412" r:id="rId95"/>
    <p:sldId id="413" r:id="rId96"/>
    <p:sldId id="414" r:id="rId97"/>
    <p:sldId id="415" r:id="rId98"/>
    <p:sldId id="417" r:id="rId99"/>
    <p:sldId id="418" r:id="rId100"/>
    <p:sldId id="419" r:id="rId101"/>
    <p:sldId id="420" r:id="rId102"/>
    <p:sldId id="421" r:id="rId103"/>
    <p:sldId id="422" r:id="rId104"/>
    <p:sldId id="423" r:id="rId105"/>
    <p:sldId id="425" r:id="rId106"/>
    <p:sldId id="426" r:id="rId107"/>
    <p:sldId id="427" r:id="rId108"/>
    <p:sldId id="428" r:id="rId109"/>
    <p:sldId id="429" r:id="rId110"/>
    <p:sldId id="430" r:id="rId111"/>
    <p:sldId id="431" r:id="rId112"/>
    <p:sldId id="432" r:id="rId113"/>
    <p:sldId id="433" r:id="rId114"/>
    <p:sldId id="434" r:id="rId115"/>
    <p:sldId id="435" r:id="rId116"/>
    <p:sldId id="436" r:id="rId117"/>
    <p:sldId id="437" r:id="rId118"/>
    <p:sldId id="438" r:id="rId119"/>
    <p:sldId id="439" r:id="rId120"/>
    <p:sldId id="440" r:id="rId121"/>
    <p:sldId id="441" r:id="rId122"/>
    <p:sldId id="442" r:id="rId123"/>
    <p:sldId id="443" r:id="rId124"/>
    <p:sldId id="444"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3DC24-5E76-3F4F-9188-54B1A5D43197}">
          <p14:sldIdLst>
            <p14:sldId id="257"/>
            <p14:sldId id="447"/>
            <p14:sldId id="445"/>
            <p14:sldId id="361"/>
            <p14:sldId id="446"/>
            <p14:sldId id="356"/>
            <p14:sldId id="357"/>
            <p14:sldId id="358"/>
            <p14:sldId id="359"/>
            <p14:sldId id="360"/>
            <p14:sldId id="362"/>
            <p14:sldId id="258"/>
            <p14:sldId id="326"/>
            <p14:sldId id="327"/>
            <p14:sldId id="363"/>
            <p14:sldId id="364"/>
            <p14:sldId id="365"/>
          </p14:sldIdLst>
        </p14:section>
        <p14:section name="Overview Tx Assembly" id="{A6EE45A2-E780-3B44-B03B-3B2C3968068A}">
          <p14:sldIdLst>
            <p14:sldId id="325"/>
            <p14:sldId id="259"/>
            <p14:sldId id="260"/>
            <p14:sldId id="261"/>
            <p14:sldId id="264"/>
            <p14:sldId id="265"/>
            <p14:sldId id="266"/>
            <p14:sldId id="268"/>
            <p14:sldId id="295"/>
            <p14:sldId id="296"/>
          </p14:sldIdLst>
        </p14:section>
        <p14:section name="Genome-guided reconstruction" id="{601D5B5F-0C2F-4848-96AA-B063E70EBAA3}">
          <p14:sldIdLst>
            <p14:sldId id="269"/>
            <p14:sldId id="329"/>
            <p14:sldId id="331"/>
            <p14:sldId id="330"/>
            <p14:sldId id="335"/>
            <p14:sldId id="270"/>
            <p14:sldId id="336"/>
            <p14:sldId id="333"/>
            <p14:sldId id="339"/>
            <p14:sldId id="328"/>
            <p14:sldId id="271"/>
            <p14:sldId id="340"/>
          </p14:sldIdLst>
        </p14:section>
        <p14:section name="Trinity de novo assembly" id="{AFA625E3-5917-4A4F-A33E-B98D65F5C2E1}">
          <p14:sldIdLst>
            <p14:sldId id="407"/>
            <p14:sldId id="408"/>
            <p14:sldId id="409"/>
            <p14:sldId id="410"/>
            <p14:sldId id="355"/>
            <p14:sldId id="346"/>
            <p14:sldId id="347"/>
            <p14:sldId id="348"/>
            <p14:sldId id="349"/>
            <p14:sldId id="350"/>
            <p14:sldId id="351"/>
            <p14:sldId id="352"/>
            <p14:sldId id="353"/>
            <p14:sldId id="354"/>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16"/>
            <p14:sldId id="369"/>
            <p14:sldId id="368"/>
            <p14:sldId id="370"/>
            <p14:sldId id="371"/>
            <p14:sldId id="403"/>
            <p14:sldId id="404"/>
            <p14:sldId id="405"/>
            <p14:sldId id="406"/>
          </p14:sldIdLst>
        </p14:section>
        <p14:section name="strand-specific rna-seq" id="{E5314DD7-0A84-5940-A1BF-9CC0B61DEF24}">
          <p14:sldIdLst>
            <p14:sldId id="412"/>
            <p14:sldId id="413"/>
            <p14:sldId id="414"/>
            <p14:sldId id="415"/>
          </p14:sldIdLst>
        </p14:section>
        <p14:section name="Quantification" id="{27A67B20-61B4-6843-9AB9-058035DA8A28}">
          <p14:sldIdLst>
            <p14:sldId id="417"/>
            <p14:sldId id="418"/>
            <p14:sldId id="419"/>
            <p14:sldId id="420"/>
            <p14:sldId id="421"/>
            <p14:sldId id="422"/>
            <p14:sldId id="423"/>
            <p14:sldId id="425"/>
          </p14:sldIdLst>
        </p14:section>
        <p14:section name="Assembly Quality Assessment" id="{AACCB9CA-4BE0-674E-A61F-D4007EBA6A2E}">
          <p14:sldIdLst>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4B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76523" autoAdjust="0"/>
  </p:normalViewPr>
  <p:slideViewPr>
    <p:cSldViewPr snapToGrid="0" snapToObjects="1">
      <p:cViewPr varScale="1">
        <p:scale>
          <a:sx n="84" d="100"/>
          <a:sy n="84" d="100"/>
        </p:scale>
        <p:origin x="-1120" y="-104"/>
      </p:cViewPr>
      <p:guideLst>
        <p:guide orient="horz" pos="2640"/>
        <p:guide pos="4010"/>
        <p:guide pos="272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printerSettings" Target="printerSettings/printerSettings1.bin"/><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19154940679487"/>
          <c:y val="0.0469401084518523"/>
          <c:w val="0.818029495070127"/>
          <c:h val="0.837777834613276"/>
        </c:manualLayout>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11018488"/>
        <c:axId val="-2053906984"/>
      </c:scatterChart>
      <c:valAx>
        <c:axId val="-2011018488"/>
        <c:scaling>
          <c:orientation val="minMax"/>
        </c:scaling>
        <c:delete val="0"/>
        <c:axPos val="b"/>
        <c:numFmt formatCode="General" sourceLinked="1"/>
        <c:majorTickMark val="out"/>
        <c:minorTickMark val="none"/>
        <c:tickLblPos val="nextTo"/>
        <c:crossAx val="-2053906984"/>
        <c:crosses val="autoZero"/>
        <c:crossBetween val="midCat"/>
      </c:valAx>
      <c:valAx>
        <c:axId val="-2053906984"/>
        <c:scaling>
          <c:orientation val="minMax"/>
        </c:scaling>
        <c:delete val="0"/>
        <c:axPos val="l"/>
        <c:majorGridlines/>
        <c:numFmt formatCode="General" sourceLinked="1"/>
        <c:majorTickMark val="out"/>
        <c:minorTickMark val="none"/>
        <c:tickLblPos val="nextTo"/>
        <c:crossAx val="-2011018488"/>
        <c:crosses val="autoZero"/>
        <c:crossBetween val="midCat"/>
      </c:valAx>
    </c:plotArea>
    <c:plotVisOnly val="1"/>
    <c:dispBlanksAs val="gap"/>
    <c:showDLblsOverMax val="0"/>
  </c:chart>
  <c:txPr>
    <a:bodyPr/>
    <a:lstStyle/>
    <a:p>
      <a:pPr>
        <a:defRPr sz="1600" b="1"/>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1.0E6</c:v>
                </c:pt>
              </c:numCache>
            </c:numRef>
          </c:val>
        </c:ser>
        <c:ser>
          <c:idx val="1"/>
          <c:order val="1"/>
          <c:invertIfNegative val="0"/>
          <c:val>
            <c:numRef>
              <c:f>Sheet1!$C$6</c:f>
              <c:numCache>
                <c:formatCode>General</c:formatCode>
                <c:ptCount val="1"/>
                <c:pt idx="0">
                  <c:v>750000.0</c:v>
                </c:pt>
              </c:numCache>
            </c:numRef>
          </c:val>
        </c:ser>
        <c:ser>
          <c:idx val="2"/>
          <c:order val="2"/>
          <c:invertIfNegative val="0"/>
          <c:val>
            <c:numRef>
              <c:f>Sheet1!$C$7</c:f>
              <c:numCache>
                <c:formatCode>General</c:formatCode>
                <c:ptCount val="1"/>
                <c:pt idx="0">
                  <c:v>500000.0</c:v>
                </c:pt>
              </c:numCache>
            </c:numRef>
          </c:val>
        </c:ser>
        <c:ser>
          <c:idx val="3"/>
          <c:order val="3"/>
          <c:invertIfNegative val="0"/>
          <c:val>
            <c:numRef>
              <c:f>Sheet1!$C$8</c:f>
              <c:numCache>
                <c:formatCode>General</c:formatCode>
                <c:ptCount val="1"/>
                <c:pt idx="0">
                  <c:v>250000.0</c:v>
                </c:pt>
              </c:numCache>
            </c:numRef>
          </c:val>
        </c:ser>
        <c:ser>
          <c:idx val="4"/>
          <c:order val="4"/>
          <c:invertIfNegative val="0"/>
          <c:val>
            <c:numRef>
              <c:f>Sheet1!$C$9</c:f>
              <c:numCache>
                <c:formatCode>General</c:formatCode>
                <c:ptCount val="1"/>
                <c:pt idx="0">
                  <c:v>200000.0</c:v>
                </c:pt>
              </c:numCache>
            </c:numRef>
          </c:val>
        </c:ser>
        <c:ser>
          <c:idx val="5"/>
          <c:order val="5"/>
          <c:invertIfNegative val="0"/>
          <c:val>
            <c:numRef>
              <c:f>Sheet1!$C$10</c:f>
              <c:numCache>
                <c:formatCode>General</c:formatCode>
                <c:ptCount val="1"/>
                <c:pt idx="0">
                  <c:v>150000.0</c:v>
                </c:pt>
              </c:numCache>
            </c:numRef>
          </c:val>
        </c:ser>
        <c:ser>
          <c:idx val="6"/>
          <c:order val="6"/>
          <c:invertIfNegative val="0"/>
          <c:val>
            <c:numRef>
              <c:f>Sheet1!$C$11</c:f>
              <c:numCache>
                <c:formatCode>General</c:formatCode>
                <c:ptCount val="1"/>
                <c:pt idx="0">
                  <c:v>100000.0</c:v>
                </c:pt>
              </c:numCache>
            </c:numRef>
          </c:val>
        </c:ser>
        <c:ser>
          <c:idx val="7"/>
          <c:order val="7"/>
          <c:invertIfNegative val="0"/>
          <c:val>
            <c:numRef>
              <c:f>Sheet1!$C$12</c:f>
              <c:numCache>
                <c:formatCode>General</c:formatCode>
                <c:ptCount val="1"/>
                <c:pt idx="0">
                  <c:v>97000.0</c:v>
                </c:pt>
              </c:numCache>
            </c:numRef>
          </c:val>
        </c:ser>
        <c:ser>
          <c:idx val="8"/>
          <c:order val="8"/>
          <c:invertIfNegative val="0"/>
          <c:val>
            <c:numRef>
              <c:f>Sheet1!$C$13</c:f>
              <c:numCache>
                <c:formatCode>General</c:formatCode>
                <c:ptCount val="1"/>
                <c:pt idx="0">
                  <c:v>85000.0</c:v>
                </c:pt>
              </c:numCache>
            </c:numRef>
          </c:val>
        </c:ser>
        <c:ser>
          <c:idx val="9"/>
          <c:order val="9"/>
          <c:invertIfNegative val="0"/>
          <c:val>
            <c:numRef>
              <c:f>Sheet1!$C$14</c:f>
              <c:numCache>
                <c:formatCode>General</c:formatCode>
                <c:ptCount val="1"/>
                <c:pt idx="0">
                  <c:v>80000.0</c:v>
                </c:pt>
              </c:numCache>
            </c:numRef>
          </c:val>
        </c:ser>
        <c:ser>
          <c:idx val="10"/>
          <c:order val="10"/>
          <c:invertIfNegative val="0"/>
          <c:val>
            <c:numRef>
              <c:f>Sheet1!$C$15</c:f>
              <c:numCache>
                <c:formatCode>General</c:formatCode>
                <c:ptCount val="1"/>
                <c:pt idx="0">
                  <c:v>70000.0</c:v>
                </c:pt>
              </c:numCache>
            </c:numRef>
          </c:val>
        </c:ser>
        <c:ser>
          <c:idx val="11"/>
          <c:order val="11"/>
          <c:invertIfNegative val="0"/>
          <c:val>
            <c:numRef>
              <c:f>Sheet1!$C$16</c:f>
              <c:numCache>
                <c:formatCode>General</c:formatCode>
                <c:ptCount val="1"/>
                <c:pt idx="0">
                  <c:v>65000.0</c:v>
                </c:pt>
              </c:numCache>
            </c:numRef>
          </c:val>
        </c:ser>
        <c:ser>
          <c:idx val="12"/>
          <c:order val="12"/>
          <c:invertIfNegative val="0"/>
          <c:val>
            <c:numRef>
              <c:f>Sheet1!$C$17</c:f>
              <c:numCache>
                <c:formatCode>General</c:formatCode>
                <c:ptCount val="1"/>
                <c:pt idx="0">
                  <c:v>60000.0</c:v>
                </c:pt>
              </c:numCache>
            </c:numRef>
          </c:val>
        </c:ser>
        <c:ser>
          <c:idx val="13"/>
          <c:order val="13"/>
          <c:invertIfNegative val="0"/>
          <c:val>
            <c:numRef>
              <c:f>Sheet1!$C$18</c:f>
              <c:numCache>
                <c:formatCode>General</c:formatCode>
                <c:ptCount val="1"/>
                <c:pt idx="0">
                  <c:v>50000.0</c:v>
                </c:pt>
              </c:numCache>
            </c:numRef>
          </c:val>
        </c:ser>
        <c:ser>
          <c:idx val="14"/>
          <c:order val="14"/>
          <c:invertIfNegative val="0"/>
          <c:val>
            <c:numRef>
              <c:f>Sheet1!$C$19</c:f>
              <c:numCache>
                <c:formatCode>General</c:formatCode>
                <c:ptCount val="1"/>
                <c:pt idx="0">
                  <c:v>45000.0</c:v>
                </c:pt>
              </c:numCache>
            </c:numRef>
          </c:val>
        </c:ser>
        <c:ser>
          <c:idx val="15"/>
          <c:order val="15"/>
          <c:invertIfNegative val="0"/>
          <c:val>
            <c:numRef>
              <c:f>Sheet1!$C$20</c:f>
              <c:numCache>
                <c:formatCode>General</c:formatCode>
                <c:ptCount val="1"/>
                <c:pt idx="0">
                  <c:v>40000.0</c:v>
                </c:pt>
              </c:numCache>
            </c:numRef>
          </c:val>
        </c:ser>
        <c:ser>
          <c:idx val="16"/>
          <c:order val="16"/>
          <c:invertIfNegative val="0"/>
          <c:val>
            <c:numRef>
              <c:f>Sheet1!$C$21</c:f>
              <c:numCache>
                <c:formatCode>General</c:formatCode>
                <c:ptCount val="1"/>
                <c:pt idx="0">
                  <c:v>38000.0</c:v>
                </c:pt>
              </c:numCache>
            </c:numRef>
          </c:val>
        </c:ser>
        <c:ser>
          <c:idx val="17"/>
          <c:order val="17"/>
          <c:invertIfNegative val="0"/>
          <c:val>
            <c:numRef>
              <c:f>Sheet1!$C$22</c:f>
              <c:numCache>
                <c:formatCode>General</c:formatCode>
                <c:ptCount val="1"/>
                <c:pt idx="0">
                  <c:v>35000.0</c:v>
                </c:pt>
              </c:numCache>
            </c:numRef>
          </c:val>
        </c:ser>
        <c:ser>
          <c:idx val="18"/>
          <c:order val="18"/>
          <c:invertIfNegative val="0"/>
          <c:val>
            <c:numRef>
              <c:f>Sheet1!$C$23</c:f>
              <c:numCache>
                <c:formatCode>General</c:formatCode>
                <c:ptCount val="1"/>
                <c:pt idx="0">
                  <c:v>32000.0</c:v>
                </c:pt>
              </c:numCache>
            </c:numRef>
          </c:val>
        </c:ser>
        <c:ser>
          <c:idx val="19"/>
          <c:order val="19"/>
          <c:invertIfNegative val="0"/>
          <c:val>
            <c:numRef>
              <c:f>Sheet1!$C$24</c:f>
              <c:numCache>
                <c:formatCode>General</c:formatCode>
                <c:ptCount val="1"/>
                <c:pt idx="0">
                  <c:v>27000.0</c:v>
                </c:pt>
              </c:numCache>
            </c:numRef>
          </c:val>
        </c:ser>
        <c:ser>
          <c:idx val="20"/>
          <c:order val="20"/>
          <c:invertIfNegative val="0"/>
          <c:val>
            <c:numRef>
              <c:f>Sheet1!$C$25</c:f>
              <c:numCache>
                <c:formatCode>General</c:formatCode>
                <c:ptCount val="1"/>
                <c:pt idx="0">
                  <c:v>25000.0</c:v>
                </c:pt>
              </c:numCache>
            </c:numRef>
          </c:val>
        </c:ser>
        <c:ser>
          <c:idx val="21"/>
          <c:order val="21"/>
          <c:invertIfNegative val="0"/>
          <c:val>
            <c:numRef>
              <c:f>Sheet1!$C$26</c:f>
              <c:numCache>
                <c:formatCode>General</c:formatCode>
                <c:ptCount val="1"/>
                <c:pt idx="0">
                  <c:v>23000.0</c:v>
                </c:pt>
              </c:numCache>
            </c:numRef>
          </c:val>
        </c:ser>
        <c:ser>
          <c:idx val="22"/>
          <c:order val="22"/>
          <c:invertIfNegative val="0"/>
          <c:val>
            <c:numRef>
              <c:f>Sheet1!$C$27</c:f>
              <c:numCache>
                <c:formatCode>General</c:formatCode>
                <c:ptCount val="1"/>
                <c:pt idx="0">
                  <c:v>22000.0</c:v>
                </c:pt>
              </c:numCache>
            </c:numRef>
          </c:val>
        </c:ser>
        <c:ser>
          <c:idx val="23"/>
          <c:order val="23"/>
          <c:invertIfNegative val="0"/>
          <c:val>
            <c:numRef>
              <c:f>Sheet1!$C$28</c:f>
              <c:numCache>
                <c:formatCode>General</c:formatCode>
                <c:ptCount val="1"/>
                <c:pt idx="0">
                  <c:v>21000.0</c:v>
                </c:pt>
              </c:numCache>
            </c:numRef>
          </c:val>
        </c:ser>
        <c:ser>
          <c:idx val="24"/>
          <c:order val="24"/>
          <c:invertIfNegative val="0"/>
          <c:val>
            <c:numRef>
              <c:f>Sheet1!$C$29</c:f>
              <c:numCache>
                <c:formatCode>General</c:formatCode>
                <c:ptCount val="1"/>
                <c:pt idx="0">
                  <c:v>20000.0</c:v>
                </c:pt>
              </c:numCache>
            </c:numRef>
          </c:val>
        </c:ser>
        <c:ser>
          <c:idx val="25"/>
          <c:order val="25"/>
          <c:invertIfNegative val="0"/>
          <c:val>
            <c:numRef>
              <c:f>Sheet1!$C$30</c:f>
              <c:numCache>
                <c:formatCode>General</c:formatCode>
                <c:ptCount val="1"/>
                <c:pt idx="0">
                  <c:v>20000.0</c:v>
                </c:pt>
              </c:numCache>
            </c:numRef>
          </c:val>
        </c:ser>
        <c:ser>
          <c:idx val="26"/>
          <c:order val="26"/>
          <c:invertIfNegative val="0"/>
          <c:val>
            <c:numRef>
              <c:f>Sheet1!$C$31</c:f>
              <c:numCache>
                <c:formatCode>General</c:formatCode>
                <c:ptCount val="1"/>
                <c:pt idx="0">
                  <c:v>20000.0</c:v>
                </c:pt>
              </c:numCache>
            </c:numRef>
          </c:val>
        </c:ser>
        <c:ser>
          <c:idx val="27"/>
          <c:order val="27"/>
          <c:invertIfNegative val="0"/>
          <c:val>
            <c:numRef>
              <c:f>Sheet1!$C$32</c:f>
              <c:numCache>
                <c:formatCode>General</c:formatCode>
                <c:ptCount val="1"/>
                <c:pt idx="0">
                  <c:v>20000.0</c:v>
                </c:pt>
              </c:numCache>
            </c:numRef>
          </c:val>
        </c:ser>
        <c:ser>
          <c:idx val="28"/>
          <c:order val="28"/>
          <c:invertIfNegative val="0"/>
          <c:val>
            <c:numRef>
              <c:f>Sheet1!$C$33</c:f>
              <c:numCache>
                <c:formatCode>General</c:formatCode>
                <c:ptCount val="1"/>
                <c:pt idx="0">
                  <c:v>20000.0</c:v>
                </c:pt>
              </c:numCache>
            </c:numRef>
          </c:val>
        </c:ser>
        <c:ser>
          <c:idx val="29"/>
          <c:order val="29"/>
          <c:invertIfNegative val="0"/>
          <c:val>
            <c:numRef>
              <c:f>Sheet1!$C$34</c:f>
              <c:numCache>
                <c:formatCode>General</c:formatCode>
                <c:ptCount val="1"/>
                <c:pt idx="0">
                  <c:v>20000.0</c:v>
                </c:pt>
              </c:numCache>
            </c:numRef>
          </c:val>
        </c:ser>
        <c:ser>
          <c:idx val="30"/>
          <c:order val="30"/>
          <c:invertIfNegative val="0"/>
          <c:val>
            <c:numRef>
              <c:f>Sheet1!$C$35</c:f>
              <c:numCache>
                <c:formatCode>General</c:formatCode>
                <c:ptCount val="1"/>
                <c:pt idx="0">
                  <c:v>20000.0</c:v>
                </c:pt>
              </c:numCache>
            </c:numRef>
          </c:val>
        </c:ser>
        <c:ser>
          <c:idx val="31"/>
          <c:order val="31"/>
          <c:invertIfNegative val="0"/>
          <c:val>
            <c:numRef>
              <c:f>Sheet1!$C$36</c:f>
              <c:numCache>
                <c:formatCode>General</c:formatCode>
                <c:ptCount val="1"/>
                <c:pt idx="0">
                  <c:v>20000.0</c:v>
                </c:pt>
              </c:numCache>
            </c:numRef>
          </c:val>
        </c:ser>
        <c:ser>
          <c:idx val="32"/>
          <c:order val="32"/>
          <c:invertIfNegative val="0"/>
          <c:val>
            <c:numRef>
              <c:f>Sheet1!$C$37</c:f>
              <c:numCache>
                <c:formatCode>General</c:formatCode>
                <c:ptCount val="1"/>
                <c:pt idx="0">
                  <c:v>20000.0</c:v>
                </c:pt>
              </c:numCache>
            </c:numRef>
          </c:val>
        </c:ser>
        <c:ser>
          <c:idx val="33"/>
          <c:order val="33"/>
          <c:invertIfNegative val="0"/>
          <c:val>
            <c:numRef>
              <c:f>Sheet1!$C$38</c:f>
              <c:numCache>
                <c:formatCode>General</c:formatCode>
                <c:ptCount val="1"/>
                <c:pt idx="0">
                  <c:v>20000.0</c:v>
                </c:pt>
              </c:numCache>
            </c:numRef>
          </c:val>
        </c:ser>
        <c:ser>
          <c:idx val="34"/>
          <c:order val="34"/>
          <c:invertIfNegative val="0"/>
          <c:val>
            <c:numRef>
              <c:f>Sheet1!$C$39</c:f>
              <c:numCache>
                <c:formatCode>General</c:formatCode>
                <c:ptCount val="1"/>
                <c:pt idx="0">
                  <c:v>20000.0</c:v>
                </c:pt>
              </c:numCache>
            </c:numRef>
          </c:val>
        </c:ser>
        <c:ser>
          <c:idx val="35"/>
          <c:order val="35"/>
          <c:invertIfNegative val="0"/>
          <c:val>
            <c:numRef>
              <c:f>Sheet1!$C$40</c:f>
              <c:numCache>
                <c:formatCode>General</c:formatCode>
                <c:ptCount val="1"/>
                <c:pt idx="0">
                  <c:v>20000.0</c:v>
                </c:pt>
              </c:numCache>
            </c:numRef>
          </c:val>
        </c:ser>
        <c:dLbls>
          <c:showLegendKey val="0"/>
          <c:showVal val="0"/>
          <c:showCatName val="0"/>
          <c:showSerName val="0"/>
          <c:showPercent val="0"/>
          <c:showBubbleSize val="0"/>
        </c:dLbls>
        <c:gapWidth val="150"/>
        <c:overlap val="100"/>
        <c:axId val="-2047662280"/>
        <c:axId val="-2067010168"/>
      </c:barChart>
      <c:catAx>
        <c:axId val="-2047662280"/>
        <c:scaling>
          <c:orientation val="minMax"/>
        </c:scaling>
        <c:delete val="0"/>
        <c:axPos val="l"/>
        <c:majorTickMark val="out"/>
        <c:minorTickMark val="none"/>
        <c:tickLblPos val="nextTo"/>
        <c:crossAx val="-2067010168"/>
        <c:crosses val="autoZero"/>
        <c:auto val="1"/>
        <c:lblAlgn val="ctr"/>
        <c:lblOffset val="100"/>
        <c:noMultiLvlLbl val="0"/>
      </c:catAx>
      <c:valAx>
        <c:axId val="-2067010168"/>
        <c:scaling>
          <c:orientation val="minMax"/>
          <c:max val="4.0E6"/>
        </c:scaling>
        <c:delete val="0"/>
        <c:axPos val="b"/>
        <c:majorGridlines/>
        <c:numFmt formatCode="General" sourceLinked="1"/>
        <c:majorTickMark val="out"/>
        <c:minorTickMark val="none"/>
        <c:tickLblPos val="nextTo"/>
        <c:txPr>
          <a:bodyPr/>
          <a:lstStyle/>
          <a:p>
            <a:pPr>
              <a:defRPr sz="1400" b="1"/>
            </a:pPr>
            <a:endParaRPr lang="en-US"/>
          </a:p>
        </c:txPr>
        <c:crossAx val="-20476622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3300.0</c:v>
                </c:pt>
              </c:numCache>
            </c:numRef>
          </c:val>
        </c:ser>
        <c:ser>
          <c:idx val="1"/>
          <c:order val="1"/>
          <c:invertIfNegative val="0"/>
          <c:val>
            <c:numRef>
              <c:f>Sheet2!$C$6</c:f>
              <c:numCache>
                <c:formatCode>General</c:formatCode>
                <c:ptCount val="1"/>
                <c:pt idx="0">
                  <c:v>3200.0</c:v>
                </c:pt>
              </c:numCache>
            </c:numRef>
          </c:val>
        </c:ser>
        <c:ser>
          <c:idx val="2"/>
          <c:order val="2"/>
          <c:invertIfNegative val="0"/>
          <c:val>
            <c:numRef>
              <c:f>Sheet2!$C$7</c:f>
              <c:numCache>
                <c:formatCode>General</c:formatCode>
                <c:ptCount val="1"/>
                <c:pt idx="0">
                  <c:v>3100.0</c:v>
                </c:pt>
              </c:numCache>
            </c:numRef>
          </c:val>
        </c:ser>
        <c:ser>
          <c:idx val="3"/>
          <c:order val="3"/>
          <c:invertIfNegative val="0"/>
          <c:val>
            <c:numRef>
              <c:f>Sheet2!$C$8</c:f>
              <c:numCache>
                <c:formatCode>General</c:formatCode>
                <c:ptCount val="1"/>
                <c:pt idx="0">
                  <c:v>3000.0</c:v>
                </c:pt>
              </c:numCache>
            </c:numRef>
          </c:val>
        </c:ser>
        <c:ser>
          <c:idx val="4"/>
          <c:order val="4"/>
          <c:invertIfNegative val="0"/>
          <c:val>
            <c:numRef>
              <c:f>Sheet2!$C$9</c:f>
              <c:numCache>
                <c:formatCode>General</c:formatCode>
                <c:ptCount val="1"/>
                <c:pt idx="0">
                  <c:v>2900.0</c:v>
                </c:pt>
              </c:numCache>
            </c:numRef>
          </c:val>
        </c:ser>
        <c:ser>
          <c:idx val="5"/>
          <c:order val="5"/>
          <c:invertIfNegative val="0"/>
          <c:val>
            <c:numRef>
              <c:f>Sheet2!$C$10</c:f>
              <c:numCache>
                <c:formatCode>General</c:formatCode>
                <c:ptCount val="1"/>
                <c:pt idx="0">
                  <c:v>2800.0</c:v>
                </c:pt>
              </c:numCache>
            </c:numRef>
          </c:val>
        </c:ser>
        <c:ser>
          <c:idx val="6"/>
          <c:order val="6"/>
          <c:invertIfNegative val="0"/>
          <c:val>
            <c:numRef>
              <c:f>Sheet2!$C$11</c:f>
              <c:numCache>
                <c:formatCode>General</c:formatCode>
                <c:ptCount val="1"/>
                <c:pt idx="0">
                  <c:v>2700.0</c:v>
                </c:pt>
              </c:numCache>
            </c:numRef>
          </c:val>
        </c:ser>
        <c:ser>
          <c:idx val="7"/>
          <c:order val="7"/>
          <c:invertIfNegative val="0"/>
          <c:val>
            <c:numRef>
              <c:f>Sheet2!$C$12</c:f>
              <c:numCache>
                <c:formatCode>General</c:formatCode>
                <c:ptCount val="1"/>
                <c:pt idx="0">
                  <c:v>2300.0</c:v>
                </c:pt>
              </c:numCache>
            </c:numRef>
          </c:val>
        </c:ser>
        <c:ser>
          <c:idx val="8"/>
          <c:order val="8"/>
          <c:invertIfNegative val="0"/>
          <c:val>
            <c:numRef>
              <c:f>Sheet2!$C$13</c:f>
              <c:numCache>
                <c:formatCode>General</c:formatCode>
                <c:ptCount val="1"/>
                <c:pt idx="0">
                  <c:v>1200.0</c:v>
                </c:pt>
              </c:numCache>
            </c:numRef>
          </c:val>
        </c:ser>
        <c:ser>
          <c:idx val="9"/>
          <c:order val="9"/>
          <c:invertIfNegative val="0"/>
          <c:val>
            <c:numRef>
              <c:f>Sheet2!$C$14</c:f>
              <c:numCache>
                <c:formatCode>General</c:formatCode>
                <c:ptCount val="1"/>
                <c:pt idx="0">
                  <c:v>1000.0</c:v>
                </c:pt>
              </c:numCache>
            </c:numRef>
          </c:val>
        </c:ser>
        <c:ser>
          <c:idx val="10"/>
          <c:order val="10"/>
          <c:invertIfNegative val="0"/>
          <c:val>
            <c:numRef>
              <c:f>Sheet2!$C$15</c:f>
              <c:numCache>
                <c:formatCode>General</c:formatCode>
                <c:ptCount val="1"/>
                <c:pt idx="0">
                  <c:v>950.0</c:v>
                </c:pt>
              </c:numCache>
            </c:numRef>
          </c:val>
        </c:ser>
        <c:ser>
          <c:idx val="11"/>
          <c:order val="11"/>
          <c:invertIfNegative val="0"/>
          <c:val>
            <c:numRef>
              <c:f>Sheet2!$C$16</c:f>
              <c:numCache>
                <c:formatCode>General</c:formatCode>
                <c:ptCount val="1"/>
                <c:pt idx="0">
                  <c:v>900.0</c:v>
                </c:pt>
              </c:numCache>
            </c:numRef>
          </c:val>
        </c:ser>
        <c:ser>
          <c:idx val="12"/>
          <c:order val="12"/>
          <c:invertIfNegative val="0"/>
          <c:val>
            <c:numRef>
              <c:f>Sheet2!$C$17</c:f>
              <c:numCache>
                <c:formatCode>General</c:formatCode>
                <c:ptCount val="1"/>
                <c:pt idx="0">
                  <c:v>850.0</c:v>
                </c:pt>
              </c:numCache>
            </c:numRef>
          </c:val>
        </c:ser>
        <c:ser>
          <c:idx val="13"/>
          <c:order val="13"/>
          <c:invertIfNegative val="0"/>
          <c:val>
            <c:numRef>
              <c:f>Sheet2!$C$18</c:f>
              <c:numCache>
                <c:formatCode>General</c:formatCode>
                <c:ptCount val="1"/>
                <c:pt idx="0">
                  <c:v>800.0</c:v>
                </c:pt>
              </c:numCache>
            </c:numRef>
          </c:val>
        </c:ser>
        <c:ser>
          <c:idx val="14"/>
          <c:order val="14"/>
          <c:invertIfNegative val="0"/>
          <c:val>
            <c:numRef>
              <c:f>Sheet2!$C$19</c:f>
              <c:numCache>
                <c:formatCode>General</c:formatCode>
                <c:ptCount val="1"/>
                <c:pt idx="0">
                  <c:v>750.0</c:v>
                </c:pt>
              </c:numCache>
            </c:numRef>
          </c:val>
        </c:ser>
        <c:ser>
          <c:idx val="15"/>
          <c:order val="15"/>
          <c:invertIfNegative val="0"/>
          <c:val>
            <c:numRef>
              <c:f>Sheet2!$C$20</c:f>
              <c:numCache>
                <c:formatCode>General</c:formatCode>
                <c:ptCount val="1"/>
                <c:pt idx="0">
                  <c:v>700.0</c:v>
                </c:pt>
              </c:numCache>
            </c:numRef>
          </c:val>
        </c:ser>
        <c:ser>
          <c:idx val="16"/>
          <c:order val="16"/>
          <c:invertIfNegative val="0"/>
          <c:val>
            <c:numRef>
              <c:f>Sheet2!$C$21</c:f>
              <c:numCache>
                <c:formatCode>General</c:formatCode>
                <c:ptCount val="1"/>
                <c:pt idx="0">
                  <c:v>690.0</c:v>
                </c:pt>
              </c:numCache>
            </c:numRef>
          </c:val>
        </c:ser>
        <c:ser>
          <c:idx val="17"/>
          <c:order val="17"/>
          <c:invertIfNegative val="0"/>
          <c:val>
            <c:numRef>
              <c:f>Sheet2!$C$22</c:f>
              <c:numCache>
                <c:formatCode>General</c:formatCode>
                <c:ptCount val="1"/>
                <c:pt idx="0">
                  <c:v>680.0</c:v>
                </c:pt>
              </c:numCache>
            </c:numRef>
          </c:val>
        </c:ser>
        <c:ser>
          <c:idx val="18"/>
          <c:order val="18"/>
          <c:invertIfNegative val="0"/>
          <c:val>
            <c:numRef>
              <c:f>Sheet2!$C$23</c:f>
              <c:numCache>
                <c:formatCode>General</c:formatCode>
                <c:ptCount val="1"/>
                <c:pt idx="0">
                  <c:v>670.0</c:v>
                </c:pt>
              </c:numCache>
            </c:numRef>
          </c:val>
        </c:ser>
        <c:ser>
          <c:idx val="19"/>
          <c:order val="19"/>
          <c:invertIfNegative val="0"/>
          <c:val>
            <c:numRef>
              <c:f>Sheet2!$C$24</c:f>
              <c:numCache>
                <c:formatCode>General</c:formatCode>
                <c:ptCount val="1"/>
                <c:pt idx="0">
                  <c:v>660.0</c:v>
                </c:pt>
              </c:numCache>
            </c:numRef>
          </c:val>
        </c:ser>
        <c:ser>
          <c:idx val="20"/>
          <c:order val="20"/>
          <c:invertIfNegative val="0"/>
          <c:val>
            <c:numRef>
              <c:f>Sheet2!$C$25</c:f>
              <c:numCache>
                <c:formatCode>General</c:formatCode>
                <c:ptCount val="1"/>
                <c:pt idx="0">
                  <c:v>650.0</c:v>
                </c:pt>
              </c:numCache>
            </c:numRef>
          </c:val>
        </c:ser>
        <c:ser>
          <c:idx val="21"/>
          <c:order val="21"/>
          <c:invertIfNegative val="0"/>
          <c:val>
            <c:numRef>
              <c:f>Sheet2!$C$26</c:f>
              <c:numCache>
                <c:formatCode>General</c:formatCode>
                <c:ptCount val="1"/>
                <c:pt idx="0">
                  <c:v>640.0</c:v>
                </c:pt>
              </c:numCache>
            </c:numRef>
          </c:val>
        </c:ser>
        <c:ser>
          <c:idx val="22"/>
          <c:order val="22"/>
          <c:invertIfNegative val="0"/>
          <c:val>
            <c:numRef>
              <c:f>Sheet2!$C$27</c:f>
              <c:numCache>
                <c:formatCode>General</c:formatCode>
                <c:ptCount val="1"/>
                <c:pt idx="0">
                  <c:v>630.0</c:v>
                </c:pt>
              </c:numCache>
            </c:numRef>
          </c:val>
        </c:ser>
        <c:ser>
          <c:idx val="23"/>
          <c:order val="23"/>
          <c:invertIfNegative val="0"/>
          <c:val>
            <c:numRef>
              <c:f>Sheet2!$C$28</c:f>
              <c:numCache>
                <c:formatCode>General</c:formatCode>
                <c:ptCount val="1"/>
                <c:pt idx="0">
                  <c:v>620.0</c:v>
                </c:pt>
              </c:numCache>
            </c:numRef>
          </c:val>
        </c:ser>
        <c:ser>
          <c:idx val="24"/>
          <c:order val="24"/>
          <c:invertIfNegative val="0"/>
          <c:val>
            <c:numRef>
              <c:f>Sheet2!$C$29</c:f>
              <c:numCache>
                <c:formatCode>General</c:formatCode>
                <c:ptCount val="1"/>
                <c:pt idx="0">
                  <c:v>610.0</c:v>
                </c:pt>
              </c:numCache>
            </c:numRef>
          </c:val>
        </c:ser>
        <c:ser>
          <c:idx val="25"/>
          <c:order val="25"/>
          <c:invertIfNegative val="0"/>
          <c:val>
            <c:numRef>
              <c:f>Sheet2!$C$30</c:f>
              <c:numCache>
                <c:formatCode>General</c:formatCode>
                <c:ptCount val="1"/>
                <c:pt idx="0">
                  <c:v>600.0</c:v>
                </c:pt>
              </c:numCache>
            </c:numRef>
          </c:val>
        </c:ser>
        <c:ser>
          <c:idx val="26"/>
          <c:order val="26"/>
          <c:invertIfNegative val="0"/>
          <c:val>
            <c:numRef>
              <c:f>Sheet2!$C$31</c:f>
              <c:numCache>
                <c:formatCode>General</c:formatCode>
                <c:ptCount val="1"/>
                <c:pt idx="0">
                  <c:v>590.0</c:v>
                </c:pt>
              </c:numCache>
            </c:numRef>
          </c:val>
        </c:ser>
        <c:ser>
          <c:idx val="27"/>
          <c:order val="27"/>
          <c:invertIfNegative val="0"/>
          <c:val>
            <c:numRef>
              <c:f>Sheet2!$C$32</c:f>
              <c:numCache>
                <c:formatCode>General</c:formatCode>
                <c:ptCount val="1"/>
                <c:pt idx="0">
                  <c:v>580.0</c:v>
                </c:pt>
              </c:numCache>
            </c:numRef>
          </c:val>
        </c:ser>
        <c:ser>
          <c:idx val="28"/>
          <c:order val="28"/>
          <c:invertIfNegative val="0"/>
          <c:val>
            <c:numRef>
              <c:f>Sheet2!$C$33</c:f>
              <c:numCache>
                <c:formatCode>General</c:formatCode>
                <c:ptCount val="1"/>
                <c:pt idx="0">
                  <c:v>570.0</c:v>
                </c:pt>
              </c:numCache>
            </c:numRef>
          </c:val>
        </c:ser>
        <c:ser>
          <c:idx val="29"/>
          <c:order val="29"/>
          <c:invertIfNegative val="0"/>
          <c:val>
            <c:numRef>
              <c:f>Sheet2!$C$34</c:f>
              <c:numCache>
                <c:formatCode>General</c:formatCode>
                <c:ptCount val="1"/>
                <c:pt idx="0">
                  <c:v>560.0</c:v>
                </c:pt>
              </c:numCache>
            </c:numRef>
          </c:val>
        </c:ser>
        <c:ser>
          <c:idx val="30"/>
          <c:order val="30"/>
          <c:invertIfNegative val="0"/>
          <c:val>
            <c:numRef>
              <c:f>Sheet2!$C$35</c:f>
              <c:numCache>
                <c:formatCode>General</c:formatCode>
                <c:ptCount val="1"/>
                <c:pt idx="0">
                  <c:v>550.0</c:v>
                </c:pt>
              </c:numCache>
            </c:numRef>
          </c:val>
        </c:ser>
        <c:ser>
          <c:idx val="31"/>
          <c:order val="31"/>
          <c:invertIfNegative val="0"/>
          <c:val>
            <c:numRef>
              <c:f>Sheet2!$C$36</c:f>
              <c:numCache>
                <c:formatCode>General</c:formatCode>
                <c:ptCount val="1"/>
                <c:pt idx="0">
                  <c:v>540.0</c:v>
                </c:pt>
              </c:numCache>
            </c:numRef>
          </c:val>
        </c:ser>
        <c:ser>
          <c:idx val="32"/>
          <c:order val="32"/>
          <c:invertIfNegative val="0"/>
          <c:val>
            <c:numRef>
              <c:f>Sheet2!$C$37</c:f>
              <c:numCache>
                <c:formatCode>General</c:formatCode>
                <c:ptCount val="1"/>
                <c:pt idx="0">
                  <c:v>530.0</c:v>
                </c:pt>
              </c:numCache>
            </c:numRef>
          </c:val>
        </c:ser>
        <c:ser>
          <c:idx val="33"/>
          <c:order val="33"/>
          <c:invertIfNegative val="0"/>
          <c:val>
            <c:numRef>
              <c:f>Sheet2!$C$38</c:f>
              <c:numCache>
                <c:formatCode>General</c:formatCode>
                <c:ptCount val="1"/>
                <c:pt idx="0">
                  <c:v>520.0</c:v>
                </c:pt>
              </c:numCache>
            </c:numRef>
          </c:val>
        </c:ser>
        <c:ser>
          <c:idx val="34"/>
          <c:order val="34"/>
          <c:invertIfNegative val="0"/>
          <c:val>
            <c:numRef>
              <c:f>Sheet2!$C$39</c:f>
              <c:numCache>
                <c:formatCode>General</c:formatCode>
                <c:ptCount val="1"/>
                <c:pt idx="0">
                  <c:v>510.0</c:v>
                </c:pt>
              </c:numCache>
            </c:numRef>
          </c:val>
        </c:ser>
        <c:ser>
          <c:idx val="35"/>
          <c:order val="35"/>
          <c:invertIfNegative val="0"/>
          <c:val>
            <c:numRef>
              <c:f>Sheet2!$C$40</c:f>
              <c:numCache>
                <c:formatCode>General</c:formatCode>
                <c:ptCount val="1"/>
                <c:pt idx="0">
                  <c:v>500.0</c:v>
                </c:pt>
              </c:numCache>
            </c:numRef>
          </c:val>
        </c:ser>
        <c:ser>
          <c:idx val="36"/>
          <c:order val="36"/>
          <c:invertIfNegative val="0"/>
          <c:val>
            <c:numRef>
              <c:f>Sheet2!$C$41</c:f>
              <c:numCache>
                <c:formatCode>General</c:formatCode>
                <c:ptCount val="1"/>
                <c:pt idx="0">
                  <c:v>490.0</c:v>
                </c:pt>
              </c:numCache>
            </c:numRef>
          </c:val>
        </c:ser>
        <c:ser>
          <c:idx val="37"/>
          <c:order val="37"/>
          <c:invertIfNegative val="0"/>
          <c:val>
            <c:numRef>
              <c:f>Sheet2!$C$42</c:f>
              <c:numCache>
                <c:formatCode>General</c:formatCode>
                <c:ptCount val="1"/>
                <c:pt idx="0">
                  <c:v>480.0</c:v>
                </c:pt>
              </c:numCache>
            </c:numRef>
          </c:val>
        </c:ser>
        <c:ser>
          <c:idx val="38"/>
          <c:order val="38"/>
          <c:invertIfNegative val="0"/>
          <c:val>
            <c:numRef>
              <c:f>Sheet2!$C$43</c:f>
              <c:numCache>
                <c:formatCode>General</c:formatCode>
                <c:ptCount val="1"/>
                <c:pt idx="0">
                  <c:v>470.0</c:v>
                </c:pt>
              </c:numCache>
            </c:numRef>
          </c:val>
        </c:ser>
        <c:ser>
          <c:idx val="39"/>
          <c:order val="39"/>
          <c:invertIfNegative val="0"/>
          <c:val>
            <c:numRef>
              <c:f>Sheet2!$C$44</c:f>
              <c:numCache>
                <c:formatCode>General</c:formatCode>
                <c:ptCount val="1"/>
                <c:pt idx="0">
                  <c:v>460.0</c:v>
                </c:pt>
              </c:numCache>
            </c:numRef>
          </c:val>
        </c:ser>
        <c:ser>
          <c:idx val="40"/>
          <c:order val="40"/>
          <c:invertIfNegative val="0"/>
          <c:val>
            <c:numRef>
              <c:f>Sheet2!$C$45</c:f>
              <c:numCache>
                <c:formatCode>General</c:formatCode>
                <c:ptCount val="1"/>
                <c:pt idx="0">
                  <c:v>450.0</c:v>
                </c:pt>
              </c:numCache>
            </c:numRef>
          </c:val>
        </c:ser>
        <c:ser>
          <c:idx val="41"/>
          <c:order val="41"/>
          <c:invertIfNegative val="0"/>
          <c:val>
            <c:numRef>
              <c:f>Sheet2!$C$46</c:f>
              <c:numCache>
                <c:formatCode>General</c:formatCode>
                <c:ptCount val="1"/>
                <c:pt idx="0">
                  <c:v>440.0</c:v>
                </c:pt>
              </c:numCache>
            </c:numRef>
          </c:val>
        </c:ser>
        <c:ser>
          <c:idx val="42"/>
          <c:order val="42"/>
          <c:invertIfNegative val="0"/>
          <c:val>
            <c:numRef>
              <c:f>Sheet2!$C$47</c:f>
              <c:numCache>
                <c:formatCode>General</c:formatCode>
                <c:ptCount val="1"/>
                <c:pt idx="0">
                  <c:v>430.0</c:v>
                </c:pt>
              </c:numCache>
            </c:numRef>
          </c:val>
        </c:ser>
        <c:ser>
          <c:idx val="43"/>
          <c:order val="43"/>
          <c:invertIfNegative val="0"/>
          <c:val>
            <c:numRef>
              <c:f>Sheet2!$C$48</c:f>
              <c:numCache>
                <c:formatCode>General</c:formatCode>
                <c:ptCount val="1"/>
                <c:pt idx="0">
                  <c:v>420.0</c:v>
                </c:pt>
              </c:numCache>
            </c:numRef>
          </c:val>
        </c:ser>
        <c:ser>
          <c:idx val="44"/>
          <c:order val="44"/>
          <c:invertIfNegative val="0"/>
          <c:val>
            <c:numRef>
              <c:f>Sheet2!$C$49</c:f>
              <c:numCache>
                <c:formatCode>General</c:formatCode>
                <c:ptCount val="1"/>
                <c:pt idx="0">
                  <c:v>410.0</c:v>
                </c:pt>
              </c:numCache>
            </c:numRef>
          </c:val>
        </c:ser>
        <c:ser>
          <c:idx val="45"/>
          <c:order val="45"/>
          <c:invertIfNegative val="0"/>
          <c:val>
            <c:numRef>
              <c:f>Sheet2!$C$50</c:f>
              <c:numCache>
                <c:formatCode>General</c:formatCode>
                <c:ptCount val="1"/>
                <c:pt idx="0">
                  <c:v>400.0</c:v>
                </c:pt>
              </c:numCache>
            </c:numRef>
          </c:val>
        </c:ser>
        <c:ser>
          <c:idx val="46"/>
          <c:order val="46"/>
          <c:invertIfNegative val="0"/>
          <c:val>
            <c:numRef>
              <c:f>Sheet2!$C$51</c:f>
              <c:numCache>
                <c:formatCode>General</c:formatCode>
                <c:ptCount val="1"/>
                <c:pt idx="0">
                  <c:v>390.0</c:v>
                </c:pt>
              </c:numCache>
            </c:numRef>
          </c:val>
        </c:ser>
        <c:ser>
          <c:idx val="47"/>
          <c:order val="47"/>
          <c:invertIfNegative val="0"/>
          <c:val>
            <c:numRef>
              <c:f>Sheet2!$C$52</c:f>
              <c:numCache>
                <c:formatCode>General</c:formatCode>
                <c:ptCount val="1"/>
                <c:pt idx="0">
                  <c:v>380.0</c:v>
                </c:pt>
              </c:numCache>
            </c:numRef>
          </c:val>
        </c:ser>
        <c:ser>
          <c:idx val="48"/>
          <c:order val="48"/>
          <c:invertIfNegative val="0"/>
          <c:val>
            <c:numRef>
              <c:f>Sheet2!$C$53</c:f>
              <c:numCache>
                <c:formatCode>General</c:formatCode>
                <c:ptCount val="1"/>
                <c:pt idx="0">
                  <c:v>370.0</c:v>
                </c:pt>
              </c:numCache>
            </c:numRef>
          </c:val>
        </c:ser>
        <c:ser>
          <c:idx val="49"/>
          <c:order val="49"/>
          <c:invertIfNegative val="0"/>
          <c:val>
            <c:numRef>
              <c:f>Sheet2!$C$54</c:f>
              <c:numCache>
                <c:formatCode>General</c:formatCode>
                <c:ptCount val="1"/>
                <c:pt idx="0">
                  <c:v>360.0</c:v>
                </c:pt>
              </c:numCache>
            </c:numRef>
          </c:val>
        </c:ser>
        <c:ser>
          <c:idx val="50"/>
          <c:order val="50"/>
          <c:invertIfNegative val="0"/>
          <c:val>
            <c:numRef>
              <c:f>Sheet2!$C$55</c:f>
              <c:numCache>
                <c:formatCode>General</c:formatCode>
                <c:ptCount val="1"/>
                <c:pt idx="0">
                  <c:v>350.0</c:v>
                </c:pt>
              </c:numCache>
            </c:numRef>
          </c:val>
        </c:ser>
        <c:ser>
          <c:idx val="51"/>
          <c:order val="51"/>
          <c:invertIfNegative val="0"/>
          <c:val>
            <c:numRef>
              <c:f>Sheet2!$C$56</c:f>
              <c:numCache>
                <c:formatCode>General</c:formatCode>
                <c:ptCount val="1"/>
                <c:pt idx="0">
                  <c:v>340.0</c:v>
                </c:pt>
              </c:numCache>
            </c:numRef>
          </c:val>
        </c:ser>
        <c:ser>
          <c:idx val="52"/>
          <c:order val="52"/>
          <c:invertIfNegative val="0"/>
          <c:val>
            <c:numRef>
              <c:f>Sheet2!$C$57</c:f>
              <c:numCache>
                <c:formatCode>General</c:formatCode>
                <c:ptCount val="1"/>
                <c:pt idx="0">
                  <c:v>330.0</c:v>
                </c:pt>
              </c:numCache>
            </c:numRef>
          </c:val>
        </c:ser>
        <c:ser>
          <c:idx val="53"/>
          <c:order val="53"/>
          <c:invertIfNegative val="0"/>
          <c:val>
            <c:numRef>
              <c:f>Sheet2!$C$58</c:f>
              <c:numCache>
                <c:formatCode>General</c:formatCode>
                <c:ptCount val="1"/>
                <c:pt idx="0">
                  <c:v>320.0</c:v>
                </c:pt>
              </c:numCache>
            </c:numRef>
          </c:val>
        </c:ser>
        <c:ser>
          <c:idx val="54"/>
          <c:order val="54"/>
          <c:invertIfNegative val="0"/>
          <c:val>
            <c:numRef>
              <c:f>Sheet2!$C$59</c:f>
              <c:numCache>
                <c:formatCode>General</c:formatCode>
                <c:ptCount val="1"/>
                <c:pt idx="0">
                  <c:v>310.0</c:v>
                </c:pt>
              </c:numCache>
            </c:numRef>
          </c:val>
        </c:ser>
        <c:ser>
          <c:idx val="55"/>
          <c:order val="55"/>
          <c:invertIfNegative val="0"/>
          <c:val>
            <c:numRef>
              <c:f>Sheet2!$C$60</c:f>
              <c:numCache>
                <c:formatCode>General</c:formatCode>
                <c:ptCount val="1"/>
                <c:pt idx="0">
                  <c:v>300.0</c:v>
                </c:pt>
              </c:numCache>
            </c:numRef>
          </c:val>
        </c:ser>
        <c:ser>
          <c:idx val="56"/>
          <c:order val="56"/>
          <c:invertIfNegative val="0"/>
          <c:val>
            <c:numRef>
              <c:f>Sheet2!$C$61</c:f>
              <c:numCache>
                <c:formatCode>General</c:formatCode>
                <c:ptCount val="1"/>
                <c:pt idx="0">
                  <c:v>295.0</c:v>
                </c:pt>
              </c:numCache>
            </c:numRef>
          </c:val>
        </c:ser>
        <c:ser>
          <c:idx val="57"/>
          <c:order val="57"/>
          <c:invertIfNegative val="0"/>
          <c:val>
            <c:numRef>
              <c:f>Sheet2!$C$62</c:f>
              <c:numCache>
                <c:formatCode>General</c:formatCode>
                <c:ptCount val="1"/>
                <c:pt idx="0">
                  <c:v>294.0</c:v>
                </c:pt>
              </c:numCache>
            </c:numRef>
          </c:val>
        </c:ser>
        <c:ser>
          <c:idx val="58"/>
          <c:order val="58"/>
          <c:invertIfNegative val="0"/>
          <c:val>
            <c:numRef>
              <c:f>Sheet2!$C$63</c:f>
              <c:numCache>
                <c:formatCode>General</c:formatCode>
                <c:ptCount val="1"/>
                <c:pt idx="0">
                  <c:v>293.0</c:v>
                </c:pt>
              </c:numCache>
            </c:numRef>
          </c:val>
        </c:ser>
        <c:ser>
          <c:idx val="59"/>
          <c:order val="59"/>
          <c:invertIfNegative val="0"/>
          <c:val>
            <c:numRef>
              <c:f>Sheet2!$C$64</c:f>
              <c:numCache>
                <c:formatCode>General</c:formatCode>
                <c:ptCount val="1"/>
                <c:pt idx="0">
                  <c:v>292.0</c:v>
                </c:pt>
              </c:numCache>
            </c:numRef>
          </c:val>
        </c:ser>
        <c:ser>
          <c:idx val="60"/>
          <c:order val="60"/>
          <c:invertIfNegative val="0"/>
          <c:val>
            <c:numRef>
              <c:f>Sheet2!$C$65</c:f>
              <c:numCache>
                <c:formatCode>General</c:formatCode>
                <c:ptCount val="1"/>
                <c:pt idx="0">
                  <c:v>291.0</c:v>
                </c:pt>
              </c:numCache>
            </c:numRef>
          </c:val>
        </c:ser>
        <c:ser>
          <c:idx val="61"/>
          <c:order val="61"/>
          <c:invertIfNegative val="0"/>
          <c:val>
            <c:numRef>
              <c:f>Sheet2!$C$66</c:f>
              <c:numCache>
                <c:formatCode>General</c:formatCode>
                <c:ptCount val="1"/>
                <c:pt idx="0">
                  <c:v>290.0</c:v>
                </c:pt>
              </c:numCache>
            </c:numRef>
          </c:val>
        </c:ser>
        <c:ser>
          <c:idx val="62"/>
          <c:order val="62"/>
          <c:invertIfNegative val="0"/>
          <c:val>
            <c:numRef>
              <c:f>Sheet2!$C$67</c:f>
              <c:numCache>
                <c:formatCode>General</c:formatCode>
                <c:ptCount val="1"/>
                <c:pt idx="0">
                  <c:v>289.0</c:v>
                </c:pt>
              </c:numCache>
            </c:numRef>
          </c:val>
        </c:ser>
        <c:ser>
          <c:idx val="63"/>
          <c:order val="63"/>
          <c:invertIfNegative val="0"/>
          <c:val>
            <c:numRef>
              <c:f>Sheet2!$C$68</c:f>
              <c:numCache>
                <c:formatCode>General</c:formatCode>
                <c:ptCount val="1"/>
                <c:pt idx="0">
                  <c:v>288.0</c:v>
                </c:pt>
              </c:numCache>
            </c:numRef>
          </c:val>
        </c:ser>
        <c:ser>
          <c:idx val="64"/>
          <c:order val="64"/>
          <c:invertIfNegative val="0"/>
          <c:val>
            <c:numRef>
              <c:f>Sheet2!$C$69</c:f>
              <c:numCache>
                <c:formatCode>General</c:formatCode>
                <c:ptCount val="1"/>
                <c:pt idx="0">
                  <c:v>287.0</c:v>
                </c:pt>
              </c:numCache>
            </c:numRef>
          </c:val>
        </c:ser>
        <c:ser>
          <c:idx val="65"/>
          <c:order val="65"/>
          <c:invertIfNegative val="0"/>
          <c:val>
            <c:numRef>
              <c:f>Sheet2!$C$70</c:f>
              <c:numCache>
                <c:formatCode>General</c:formatCode>
                <c:ptCount val="1"/>
                <c:pt idx="0">
                  <c:v>286.0</c:v>
                </c:pt>
              </c:numCache>
            </c:numRef>
          </c:val>
        </c:ser>
        <c:ser>
          <c:idx val="66"/>
          <c:order val="66"/>
          <c:invertIfNegative val="0"/>
          <c:val>
            <c:numRef>
              <c:f>Sheet2!$C$71</c:f>
              <c:numCache>
                <c:formatCode>General</c:formatCode>
                <c:ptCount val="1"/>
                <c:pt idx="0">
                  <c:v>285.0</c:v>
                </c:pt>
              </c:numCache>
            </c:numRef>
          </c:val>
        </c:ser>
        <c:ser>
          <c:idx val="67"/>
          <c:order val="67"/>
          <c:invertIfNegative val="0"/>
          <c:val>
            <c:numRef>
              <c:f>Sheet2!$C$72</c:f>
              <c:numCache>
                <c:formatCode>General</c:formatCode>
                <c:ptCount val="1"/>
                <c:pt idx="0">
                  <c:v>284.0</c:v>
                </c:pt>
              </c:numCache>
            </c:numRef>
          </c:val>
        </c:ser>
        <c:ser>
          <c:idx val="68"/>
          <c:order val="68"/>
          <c:invertIfNegative val="0"/>
          <c:val>
            <c:numRef>
              <c:f>Sheet2!$C$73</c:f>
              <c:numCache>
                <c:formatCode>General</c:formatCode>
                <c:ptCount val="1"/>
                <c:pt idx="0">
                  <c:v>283.0</c:v>
                </c:pt>
              </c:numCache>
            </c:numRef>
          </c:val>
        </c:ser>
        <c:ser>
          <c:idx val="69"/>
          <c:order val="69"/>
          <c:invertIfNegative val="0"/>
          <c:val>
            <c:numRef>
              <c:f>Sheet2!$C$74</c:f>
              <c:numCache>
                <c:formatCode>General</c:formatCode>
                <c:ptCount val="1"/>
                <c:pt idx="0">
                  <c:v>282.0</c:v>
                </c:pt>
              </c:numCache>
            </c:numRef>
          </c:val>
        </c:ser>
        <c:ser>
          <c:idx val="70"/>
          <c:order val="70"/>
          <c:invertIfNegative val="0"/>
          <c:val>
            <c:numRef>
              <c:f>Sheet2!$C$75</c:f>
              <c:numCache>
                <c:formatCode>General</c:formatCode>
                <c:ptCount val="1"/>
                <c:pt idx="0">
                  <c:v>281.0</c:v>
                </c:pt>
              </c:numCache>
            </c:numRef>
          </c:val>
        </c:ser>
        <c:ser>
          <c:idx val="71"/>
          <c:order val="71"/>
          <c:invertIfNegative val="0"/>
          <c:val>
            <c:numRef>
              <c:f>Sheet2!$C$76</c:f>
              <c:numCache>
                <c:formatCode>General</c:formatCode>
                <c:ptCount val="1"/>
                <c:pt idx="0">
                  <c:v>280.0</c:v>
                </c:pt>
              </c:numCache>
            </c:numRef>
          </c:val>
        </c:ser>
        <c:ser>
          <c:idx val="72"/>
          <c:order val="72"/>
          <c:invertIfNegative val="0"/>
          <c:val>
            <c:numRef>
              <c:f>Sheet2!$C$77</c:f>
              <c:numCache>
                <c:formatCode>General</c:formatCode>
                <c:ptCount val="1"/>
                <c:pt idx="0">
                  <c:v>279.0</c:v>
                </c:pt>
              </c:numCache>
            </c:numRef>
          </c:val>
        </c:ser>
        <c:ser>
          <c:idx val="73"/>
          <c:order val="73"/>
          <c:invertIfNegative val="0"/>
          <c:val>
            <c:numRef>
              <c:f>Sheet2!$C$78</c:f>
              <c:numCache>
                <c:formatCode>General</c:formatCode>
                <c:ptCount val="1"/>
                <c:pt idx="0">
                  <c:v>278.0</c:v>
                </c:pt>
              </c:numCache>
            </c:numRef>
          </c:val>
        </c:ser>
        <c:ser>
          <c:idx val="74"/>
          <c:order val="74"/>
          <c:invertIfNegative val="0"/>
          <c:val>
            <c:numRef>
              <c:f>Sheet2!$C$79</c:f>
              <c:numCache>
                <c:formatCode>General</c:formatCode>
                <c:ptCount val="1"/>
                <c:pt idx="0">
                  <c:v>277.0</c:v>
                </c:pt>
              </c:numCache>
            </c:numRef>
          </c:val>
        </c:ser>
        <c:ser>
          <c:idx val="75"/>
          <c:order val="75"/>
          <c:invertIfNegative val="0"/>
          <c:val>
            <c:numRef>
              <c:f>Sheet2!$C$80</c:f>
              <c:numCache>
                <c:formatCode>General</c:formatCode>
                <c:ptCount val="1"/>
                <c:pt idx="0">
                  <c:v>276.0</c:v>
                </c:pt>
              </c:numCache>
            </c:numRef>
          </c:val>
        </c:ser>
        <c:ser>
          <c:idx val="76"/>
          <c:order val="76"/>
          <c:invertIfNegative val="0"/>
          <c:val>
            <c:numRef>
              <c:f>Sheet2!$C$81</c:f>
              <c:numCache>
                <c:formatCode>General</c:formatCode>
                <c:ptCount val="1"/>
                <c:pt idx="0">
                  <c:v>275.0</c:v>
                </c:pt>
              </c:numCache>
            </c:numRef>
          </c:val>
        </c:ser>
        <c:ser>
          <c:idx val="77"/>
          <c:order val="77"/>
          <c:invertIfNegative val="0"/>
          <c:val>
            <c:numRef>
              <c:f>Sheet2!$C$82</c:f>
              <c:numCache>
                <c:formatCode>General</c:formatCode>
                <c:ptCount val="1"/>
                <c:pt idx="0">
                  <c:v>274.0</c:v>
                </c:pt>
              </c:numCache>
            </c:numRef>
          </c:val>
        </c:ser>
        <c:ser>
          <c:idx val="78"/>
          <c:order val="78"/>
          <c:invertIfNegative val="0"/>
          <c:val>
            <c:numRef>
              <c:f>Sheet2!$C$83</c:f>
              <c:numCache>
                <c:formatCode>General</c:formatCode>
                <c:ptCount val="1"/>
                <c:pt idx="0">
                  <c:v>273.0</c:v>
                </c:pt>
              </c:numCache>
            </c:numRef>
          </c:val>
        </c:ser>
        <c:ser>
          <c:idx val="79"/>
          <c:order val="79"/>
          <c:invertIfNegative val="0"/>
          <c:val>
            <c:numRef>
              <c:f>Sheet2!$C$84</c:f>
              <c:numCache>
                <c:formatCode>General</c:formatCode>
                <c:ptCount val="1"/>
                <c:pt idx="0">
                  <c:v>272.0</c:v>
                </c:pt>
              </c:numCache>
            </c:numRef>
          </c:val>
        </c:ser>
        <c:ser>
          <c:idx val="80"/>
          <c:order val="80"/>
          <c:invertIfNegative val="0"/>
          <c:val>
            <c:numRef>
              <c:f>Sheet2!$C$85</c:f>
              <c:numCache>
                <c:formatCode>General</c:formatCode>
                <c:ptCount val="1"/>
                <c:pt idx="0">
                  <c:v>271.0</c:v>
                </c:pt>
              </c:numCache>
            </c:numRef>
          </c:val>
        </c:ser>
        <c:ser>
          <c:idx val="81"/>
          <c:order val="81"/>
          <c:invertIfNegative val="0"/>
          <c:val>
            <c:numRef>
              <c:f>Sheet2!$C$86</c:f>
              <c:numCache>
                <c:formatCode>General</c:formatCode>
                <c:ptCount val="1"/>
                <c:pt idx="0">
                  <c:v>270.0</c:v>
                </c:pt>
              </c:numCache>
            </c:numRef>
          </c:val>
        </c:ser>
        <c:ser>
          <c:idx val="82"/>
          <c:order val="82"/>
          <c:invertIfNegative val="0"/>
          <c:val>
            <c:numRef>
              <c:f>Sheet2!$C$87</c:f>
              <c:numCache>
                <c:formatCode>General</c:formatCode>
                <c:ptCount val="1"/>
                <c:pt idx="0">
                  <c:v>269.0</c:v>
                </c:pt>
              </c:numCache>
            </c:numRef>
          </c:val>
        </c:ser>
        <c:ser>
          <c:idx val="83"/>
          <c:order val="83"/>
          <c:invertIfNegative val="0"/>
          <c:val>
            <c:numRef>
              <c:f>Sheet2!$C$88</c:f>
              <c:numCache>
                <c:formatCode>General</c:formatCode>
                <c:ptCount val="1"/>
                <c:pt idx="0">
                  <c:v>268.0</c:v>
                </c:pt>
              </c:numCache>
            </c:numRef>
          </c:val>
        </c:ser>
        <c:ser>
          <c:idx val="84"/>
          <c:order val="84"/>
          <c:invertIfNegative val="0"/>
          <c:val>
            <c:numRef>
              <c:f>Sheet2!$C$89</c:f>
              <c:numCache>
                <c:formatCode>General</c:formatCode>
                <c:ptCount val="1"/>
                <c:pt idx="0">
                  <c:v>267.0</c:v>
                </c:pt>
              </c:numCache>
            </c:numRef>
          </c:val>
        </c:ser>
        <c:ser>
          <c:idx val="85"/>
          <c:order val="85"/>
          <c:invertIfNegative val="0"/>
          <c:val>
            <c:numRef>
              <c:f>Sheet2!$C$90</c:f>
              <c:numCache>
                <c:formatCode>General</c:formatCode>
                <c:ptCount val="1"/>
                <c:pt idx="0">
                  <c:v>266.0</c:v>
                </c:pt>
              </c:numCache>
            </c:numRef>
          </c:val>
        </c:ser>
        <c:ser>
          <c:idx val="86"/>
          <c:order val="86"/>
          <c:invertIfNegative val="0"/>
          <c:val>
            <c:numRef>
              <c:f>Sheet2!$C$91</c:f>
              <c:numCache>
                <c:formatCode>General</c:formatCode>
                <c:ptCount val="1"/>
                <c:pt idx="0">
                  <c:v>265.0</c:v>
                </c:pt>
              </c:numCache>
            </c:numRef>
          </c:val>
        </c:ser>
        <c:ser>
          <c:idx val="87"/>
          <c:order val="87"/>
          <c:invertIfNegative val="0"/>
          <c:val>
            <c:numRef>
              <c:f>Sheet2!$C$92</c:f>
              <c:numCache>
                <c:formatCode>General</c:formatCode>
                <c:ptCount val="1"/>
                <c:pt idx="0">
                  <c:v>264.0</c:v>
                </c:pt>
              </c:numCache>
            </c:numRef>
          </c:val>
        </c:ser>
        <c:ser>
          <c:idx val="88"/>
          <c:order val="88"/>
          <c:invertIfNegative val="0"/>
          <c:val>
            <c:numRef>
              <c:f>Sheet2!$C$93</c:f>
              <c:numCache>
                <c:formatCode>General</c:formatCode>
                <c:ptCount val="1"/>
                <c:pt idx="0">
                  <c:v>263.0</c:v>
                </c:pt>
              </c:numCache>
            </c:numRef>
          </c:val>
        </c:ser>
        <c:ser>
          <c:idx val="89"/>
          <c:order val="89"/>
          <c:invertIfNegative val="0"/>
          <c:val>
            <c:numRef>
              <c:f>Sheet2!$C$94</c:f>
              <c:numCache>
                <c:formatCode>General</c:formatCode>
                <c:ptCount val="1"/>
                <c:pt idx="0">
                  <c:v>262.0</c:v>
                </c:pt>
              </c:numCache>
            </c:numRef>
          </c:val>
        </c:ser>
        <c:ser>
          <c:idx val="90"/>
          <c:order val="90"/>
          <c:invertIfNegative val="0"/>
          <c:val>
            <c:numRef>
              <c:f>Sheet2!$C$95</c:f>
              <c:numCache>
                <c:formatCode>General</c:formatCode>
                <c:ptCount val="1"/>
                <c:pt idx="0">
                  <c:v>261.0</c:v>
                </c:pt>
              </c:numCache>
            </c:numRef>
          </c:val>
        </c:ser>
        <c:ser>
          <c:idx val="91"/>
          <c:order val="91"/>
          <c:invertIfNegative val="0"/>
          <c:val>
            <c:numRef>
              <c:f>Sheet2!$C$96</c:f>
              <c:numCache>
                <c:formatCode>General</c:formatCode>
                <c:ptCount val="1"/>
                <c:pt idx="0">
                  <c:v>260.0</c:v>
                </c:pt>
              </c:numCache>
            </c:numRef>
          </c:val>
        </c:ser>
        <c:ser>
          <c:idx val="92"/>
          <c:order val="92"/>
          <c:invertIfNegative val="0"/>
          <c:val>
            <c:numRef>
              <c:f>Sheet2!$C$97</c:f>
              <c:numCache>
                <c:formatCode>General</c:formatCode>
                <c:ptCount val="1"/>
                <c:pt idx="0">
                  <c:v>259.0</c:v>
                </c:pt>
              </c:numCache>
            </c:numRef>
          </c:val>
        </c:ser>
        <c:ser>
          <c:idx val="93"/>
          <c:order val="93"/>
          <c:invertIfNegative val="0"/>
          <c:val>
            <c:numRef>
              <c:f>Sheet2!$C$98</c:f>
              <c:numCache>
                <c:formatCode>General</c:formatCode>
                <c:ptCount val="1"/>
                <c:pt idx="0">
                  <c:v>258.0</c:v>
                </c:pt>
              </c:numCache>
            </c:numRef>
          </c:val>
        </c:ser>
        <c:ser>
          <c:idx val="94"/>
          <c:order val="94"/>
          <c:invertIfNegative val="0"/>
          <c:val>
            <c:numRef>
              <c:f>Sheet2!$C$99</c:f>
              <c:numCache>
                <c:formatCode>General</c:formatCode>
                <c:ptCount val="1"/>
                <c:pt idx="0">
                  <c:v>257.0</c:v>
                </c:pt>
              </c:numCache>
            </c:numRef>
          </c:val>
        </c:ser>
        <c:ser>
          <c:idx val="95"/>
          <c:order val="95"/>
          <c:invertIfNegative val="0"/>
          <c:val>
            <c:numRef>
              <c:f>Sheet2!$C$100</c:f>
              <c:numCache>
                <c:formatCode>General</c:formatCode>
                <c:ptCount val="1"/>
                <c:pt idx="0">
                  <c:v>256.0</c:v>
                </c:pt>
              </c:numCache>
            </c:numRef>
          </c:val>
        </c:ser>
        <c:ser>
          <c:idx val="96"/>
          <c:order val="96"/>
          <c:invertIfNegative val="0"/>
          <c:val>
            <c:numRef>
              <c:f>Sheet2!$C$101</c:f>
              <c:numCache>
                <c:formatCode>General</c:formatCode>
                <c:ptCount val="1"/>
                <c:pt idx="0">
                  <c:v>255.0</c:v>
                </c:pt>
              </c:numCache>
            </c:numRef>
          </c:val>
        </c:ser>
        <c:ser>
          <c:idx val="97"/>
          <c:order val="97"/>
          <c:invertIfNegative val="0"/>
          <c:val>
            <c:numRef>
              <c:f>Sheet2!$C$102</c:f>
              <c:numCache>
                <c:formatCode>General</c:formatCode>
                <c:ptCount val="1"/>
                <c:pt idx="0">
                  <c:v>254.0</c:v>
                </c:pt>
              </c:numCache>
            </c:numRef>
          </c:val>
        </c:ser>
        <c:ser>
          <c:idx val="98"/>
          <c:order val="98"/>
          <c:invertIfNegative val="0"/>
          <c:val>
            <c:numRef>
              <c:f>Sheet2!$C$103</c:f>
              <c:numCache>
                <c:formatCode>General</c:formatCode>
                <c:ptCount val="1"/>
                <c:pt idx="0">
                  <c:v>253.0</c:v>
                </c:pt>
              </c:numCache>
            </c:numRef>
          </c:val>
        </c:ser>
        <c:ser>
          <c:idx val="99"/>
          <c:order val="99"/>
          <c:invertIfNegative val="0"/>
          <c:val>
            <c:numRef>
              <c:f>Sheet2!$C$104</c:f>
              <c:numCache>
                <c:formatCode>General</c:formatCode>
                <c:ptCount val="1"/>
                <c:pt idx="0">
                  <c:v>252.0</c:v>
                </c:pt>
              </c:numCache>
            </c:numRef>
          </c:val>
        </c:ser>
        <c:ser>
          <c:idx val="100"/>
          <c:order val="100"/>
          <c:invertIfNegative val="0"/>
          <c:val>
            <c:numRef>
              <c:f>Sheet2!$C$105</c:f>
              <c:numCache>
                <c:formatCode>General</c:formatCode>
                <c:ptCount val="1"/>
                <c:pt idx="0">
                  <c:v>251.0</c:v>
                </c:pt>
              </c:numCache>
            </c:numRef>
          </c:val>
        </c:ser>
        <c:ser>
          <c:idx val="101"/>
          <c:order val="101"/>
          <c:invertIfNegative val="0"/>
          <c:val>
            <c:numRef>
              <c:f>Sheet2!$C$106</c:f>
              <c:numCache>
                <c:formatCode>General</c:formatCode>
                <c:ptCount val="1"/>
                <c:pt idx="0">
                  <c:v>250.0</c:v>
                </c:pt>
              </c:numCache>
            </c:numRef>
          </c:val>
        </c:ser>
        <c:ser>
          <c:idx val="102"/>
          <c:order val="102"/>
          <c:invertIfNegative val="0"/>
          <c:val>
            <c:numRef>
              <c:f>Sheet2!$C$107</c:f>
              <c:numCache>
                <c:formatCode>General</c:formatCode>
                <c:ptCount val="1"/>
                <c:pt idx="0">
                  <c:v>249.0</c:v>
                </c:pt>
              </c:numCache>
            </c:numRef>
          </c:val>
        </c:ser>
        <c:ser>
          <c:idx val="103"/>
          <c:order val="103"/>
          <c:invertIfNegative val="0"/>
          <c:val>
            <c:numRef>
              <c:f>Sheet2!$C$108</c:f>
              <c:numCache>
                <c:formatCode>General</c:formatCode>
                <c:ptCount val="1"/>
                <c:pt idx="0">
                  <c:v>248.0</c:v>
                </c:pt>
              </c:numCache>
            </c:numRef>
          </c:val>
        </c:ser>
        <c:ser>
          <c:idx val="104"/>
          <c:order val="104"/>
          <c:invertIfNegative val="0"/>
          <c:val>
            <c:numRef>
              <c:f>Sheet2!$C$109</c:f>
              <c:numCache>
                <c:formatCode>General</c:formatCode>
                <c:ptCount val="1"/>
                <c:pt idx="0">
                  <c:v>247.0</c:v>
                </c:pt>
              </c:numCache>
            </c:numRef>
          </c:val>
        </c:ser>
        <c:ser>
          <c:idx val="105"/>
          <c:order val="105"/>
          <c:invertIfNegative val="0"/>
          <c:val>
            <c:numRef>
              <c:f>Sheet2!$C$110</c:f>
              <c:numCache>
                <c:formatCode>General</c:formatCode>
                <c:ptCount val="1"/>
                <c:pt idx="0">
                  <c:v>246.0</c:v>
                </c:pt>
              </c:numCache>
            </c:numRef>
          </c:val>
        </c:ser>
        <c:ser>
          <c:idx val="106"/>
          <c:order val="106"/>
          <c:invertIfNegative val="0"/>
          <c:val>
            <c:numRef>
              <c:f>Sheet2!$C$111</c:f>
              <c:numCache>
                <c:formatCode>General</c:formatCode>
                <c:ptCount val="1"/>
                <c:pt idx="0">
                  <c:v>245.0</c:v>
                </c:pt>
              </c:numCache>
            </c:numRef>
          </c:val>
        </c:ser>
        <c:ser>
          <c:idx val="107"/>
          <c:order val="107"/>
          <c:invertIfNegative val="0"/>
          <c:val>
            <c:numRef>
              <c:f>Sheet2!$C$112</c:f>
              <c:numCache>
                <c:formatCode>General</c:formatCode>
                <c:ptCount val="1"/>
                <c:pt idx="0">
                  <c:v>244.0</c:v>
                </c:pt>
              </c:numCache>
            </c:numRef>
          </c:val>
        </c:ser>
        <c:ser>
          <c:idx val="108"/>
          <c:order val="108"/>
          <c:invertIfNegative val="0"/>
          <c:val>
            <c:numRef>
              <c:f>Sheet2!$C$113</c:f>
              <c:numCache>
                <c:formatCode>General</c:formatCode>
                <c:ptCount val="1"/>
                <c:pt idx="0">
                  <c:v>243.0</c:v>
                </c:pt>
              </c:numCache>
            </c:numRef>
          </c:val>
        </c:ser>
        <c:ser>
          <c:idx val="109"/>
          <c:order val="109"/>
          <c:invertIfNegative val="0"/>
          <c:val>
            <c:numRef>
              <c:f>Sheet2!$C$114</c:f>
              <c:numCache>
                <c:formatCode>General</c:formatCode>
                <c:ptCount val="1"/>
                <c:pt idx="0">
                  <c:v>242.0</c:v>
                </c:pt>
              </c:numCache>
            </c:numRef>
          </c:val>
        </c:ser>
        <c:ser>
          <c:idx val="110"/>
          <c:order val="110"/>
          <c:invertIfNegative val="0"/>
          <c:val>
            <c:numRef>
              <c:f>Sheet2!$C$115</c:f>
              <c:numCache>
                <c:formatCode>General</c:formatCode>
                <c:ptCount val="1"/>
                <c:pt idx="0">
                  <c:v>241.0</c:v>
                </c:pt>
              </c:numCache>
            </c:numRef>
          </c:val>
        </c:ser>
        <c:ser>
          <c:idx val="111"/>
          <c:order val="111"/>
          <c:invertIfNegative val="0"/>
          <c:val>
            <c:numRef>
              <c:f>Sheet2!$C$116</c:f>
              <c:numCache>
                <c:formatCode>General</c:formatCode>
                <c:ptCount val="1"/>
                <c:pt idx="0">
                  <c:v>240.0</c:v>
                </c:pt>
              </c:numCache>
            </c:numRef>
          </c:val>
        </c:ser>
        <c:ser>
          <c:idx val="112"/>
          <c:order val="112"/>
          <c:invertIfNegative val="0"/>
          <c:val>
            <c:numRef>
              <c:f>Sheet2!$C$117</c:f>
              <c:numCache>
                <c:formatCode>General</c:formatCode>
                <c:ptCount val="1"/>
                <c:pt idx="0">
                  <c:v>239.0</c:v>
                </c:pt>
              </c:numCache>
            </c:numRef>
          </c:val>
        </c:ser>
        <c:ser>
          <c:idx val="113"/>
          <c:order val="113"/>
          <c:invertIfNegative val="0"/>
          <c:val>
            <c:numRef>
              <c:f>Sheet2!$C$118</c:f>
              <c:numCache>
                <c:formatCode>General</c:formatCode>
                <c:ptCount val="1"/>
                <c:pt idx="0">
                  <c:v>238.0</c:v>
                </c:pt>
              </c:numCache>
            </c:numRef>
          </c:val>
        </c:ser>
        <c:ser>
          <c:idx val="114"/>
          <c:order val="114"/>
          <c:invertIfNegative val="0"/>
          <c:val>
            <c:numRef>
              <c:f>Sheet2!$C$119</c:f>
              <c:numCache>
                <c:formatCode>General</c:formatCode>
                <c:ptCount val="1"/>
                <c:pt idx="0">
                  <c:v>237.0</c:v>
                </c:pt>
              </c:numCache>
            </c:numRef>
          </c:val>
        </c:ser>
        <c:ser>
          <c:idx val="115"/>
          <c:order val="115"/>
          <c:invertIfNegative val="0"/>
          <c:val>
            <c:numRef>
              <c:f>Sheet2!$C$120</c:f>
              <c:numCache>
                <c:formatCode>General</c:formatCode>
                <c:ptCount val="1"/>
                <c:pt idx="0">
                  <c:v>236.0</c:v>
                </c:pt>
              </c:numCache>
            </c:numRef>
          </c:val>
        </c:ser>
        <c:ser>
          <c:idx val="116"/>
          <c:order val="116"/>
          <c:invertIfNegative val="0"/>
          <c:val>
            <c:numRef>
              <c:f>Sheet2!$C$121</c:f>
              <c:numCache>
                <c:formatCode>General</c:formatCode>
                <c:ptCount val="1"/>
                <c:pt idx="0">
                  <c:v>235.0</c:v>
                </c:pt>
              </c:numCache>
            </c:numRef>
          </c:val>
        </c:ser>
        <c:ser>
          <c:idx val="117"/>
          <c:order val="117"/>
          <c:invertIfNegative val="0"/>
          <c:val>
            <c:numRef>
              <c:f>Sheet2!$C$122</c:f>
              <c:numCache>
                <c:formatCode>General</c:formatCode>
                <c:ptCount val="1"/>
                <c:pt idx="0">
                  <c:v>234.0</c:v>
                </c:pt>
              </c:numCache>
            </c:numRef>
          </c:val>
        </c:ser>
        <c:ser>
          <c:idx val="118"/>
          <c:order val="118"/>
          <c:invertIfNegative val="0"/>
          <c:val>
            <c:numRef>
              <c:f>Sheet2!$C$123</c:f>
              <c:numCache>
                <c:formatCode>General</c:formatCode>
                <c:ptCount val="1"/>
                <c:pt idx="0">
                  <c:v>233.0</c:v>
                </c:pt>
              </c:numCache>
            </c:numRef>
          </c:val>
        </c:ser>
        <c:ser>
          <c:idx val="119"/>
          <c:order val="119"/>
          <c:invertIfNegative val="0"/>
          <c:val>
            <c:numRef>
              <c:f>Sheet2!$C$124</c:f>
              <c:numCache>
                <c:formatCode>General</c:formatCode>
                <c:ptCount val="1"/>
                <c:pt idx="0">
                  <c:v>232.0</c:v>
                </c:pt>
              </c:numCache>
            </c:numRef>
          </c:val>
        </c:ser>
        <c:ser>
          <c:idx val="120"/>
          <c:order val="120"/>
          <c:invertIfNegative val="0"/>
          <c:val>
            <c:numRef>
              <c:f>Sheet2!$C$125</c:f>
              <c:numCache>
                <c:formatCode>General</c:formatCode>
                <c:ptCount val="1"/>
                <c:pt idx="0">
                  <c:v>231.0</c:v>
                </c:pt>
              </c:numCache>
            </c:numRef>
          </c:val>
        </c:ser>
        <c:ser>
          <c:idx val="121"/>
          <c:order val="121"/>
          <c:invertIfNegative val="0"/>
          <c:val>
            <c:numRef>
              <c:f>Sheet2!$C$126</c:f>
              <c:numCache>
                <c:formatCode>General</c:formatCode>
                <c:ptCount val="1"/>
                <c:pt idx="0">
                  <c:v>230.0</c:v>
                </c:pt>
              </c:numCache>
            </c:numRef>
          </c:val>
        </c:ser>
        <c:ser>
          <c:idx val="122"/>
          <c:order val="122"/>
          <c:invertIfNegative val="0"/>
          <c:val>
            <c:numRef>
              <c:f>Sheet2!$C$127</c:f>
              <c:numCache>
                <c:formatCode>General</c:formatCode>
                <c:ptCount val="1"/>
                <c:pt idx="0">
                  <c:v>229.0</c:v>
                </c:pt>
              </c:numCache>
            </c:numRef>
          </c:val>
        </c:ser>
        <c:ser>
          <c:idx val="123"/>
          <c:order val="123"/>
          <c:invertIfNegative val="0"/>
          <c:val>
            <c:numRef>
              <c:f>Sheet2!$C$128</c:f>
              <c:numCache>
                <c:formatCode>General</c:formatCode>
                <c:ptCount val="1"/>
                <c:pt idx="0">
                  <c:v>228.0</c:v>
                </c:pt>
              </c:numCache>
            </c:numRef>
          </c:val>
        </c:ser>
        <c:ser>
          <c:idx val="124"/>
          <c:order val="124"/>
          <c:invertIfNegative val="0"/>
          <c:val>
            <c:numRef>
              <c:f>Sheet2!$C$129</c:f>
              <c:numCache>
                <c:formatCode>General</c:formatCode>
                <c:ptCount val="1"/>
                <c:pt idx="0">
                  <c:v>227.0</c:v>
                </c:pt>
              </c:numCache>
            </c:numRef>
          </c:val>
        </c:ser>
        <c:ser>
          <c:idx val="125"/>
          <c:order val="125"/>
          <c:invertIfNegative val="0"/>
          <c:val>
            <c:numRef>
              <c:f>Sheet2!$C$130</c:f>
              <c:numCache>
                <c:formatCode>General</c:formatCode>
                <c:ptCount val="1"/>
                <c:pt idx="0">
                  <c:v>226.0</c:v>
                </c:pt>
              </c:numCache>
            </c:numRef>
          </c:val>
        </c:ser>
        <c:ser>
          <c:idx val="126"/>
          <c:order val="126"/>
          <c:invertIfNegative val="0"/>
          <c:val>
            <c:numRef>
              <c:f>Sheet2!$C$131</c:f>
              <c:numCache>
                <c:formatCode>General</c:formatCode>
                <c:ptCount val="1"/>
                <c:pt idx="0">
                  <c:v>225.0</c:v>
                </c:pt>
              </c:numCache>
            </c:numRef>
          </c:val>
        </c:ser>
        <c:ser>
          <c:idx val="127"/>
          <c:order val="127"/>
          <c:invertIfNegative val="0"/>
          <c:val>
            <c:numRef>
              <c:f>Sheet2!$C$132</c:f>
              <c:numCache>
                <c:formatCode>General</c:formatCode>
                <c:ptCount val="1"/>
                <c:pt idx="0">
                  <c:v>224.0</c:v>
                </c:pt>
              </c:numCache>
            </c:numRef>
          </c:val>
        </c:ser>
        <c:ser>
          <c:idx val="128"/>
          <c:order val="128"/>
          <c:invertIfNegative val="0"/>
          <c:val>
            <c:numRef>
              <c:f>Sheet2!$C$133</c:f>
              <c:numCache>
                <c:formatCode>General</c:formatCode>
                <c:ptCount val="1"/>
                <c:pt idx="0">
                  <c:v>223.0</c:v>
                </c:pt>
              </c:numCache>
            </c:numRef>
          </c:val>
        </c:ser>
        <c:ser>
          <c:idx val="129"/>
          <c:order val="129"/>
          <c:invertIfNegative val="0"/>
          <c:val>
            <c:numRef>
              <c:f>Sheet2!$C$134</c:f>
              <c:numCache>
                <c:formatCode>General</c:formatCode>
                <c:ptCount val="1"/>
                <c:pt idx="0">
                  <c:v>222.0</c:v>
                </c:pt>
              </c:numCache>
            </c:numRef>
          </c:val>
        </c:ser>
        <c:ser>
          <c:idx val="130"/>
          <c:order val="130"/>
          <c:invertIfNegative val="0"/>
          <c:val>
            <c:numRef>
              <c:f>Sheet2!$C$135</c:f>
              <c:numCache>
                <c:formatCode>General</c:formatCode>
                <c:ptCount val="1"/>
                <c:pt idx="0">
                  <c:v>221.0</c:v>
                </c:pt>
              </c:numCache>
            </c:numRef>
          </c:val>
        </c:ser>
        <c:ser>
          <c:idx val="131"/>
          <c:order val="131"/>
          <c:invertIfNegative val="0"/>
          <c:val>
            <c:numRef>
              <c:f>Sheet2!$C$136</c:f>
              <c:numCache>
                <c:formatCode>General</c:formatCode>
                <c:ptCount val="1"/>
                <c:pt idx="0">
                  <c:v>220.0</c:v>
                </c:pt>
              </c:numCache>
            </c:numRef>
          </c:val>
        </c:ser>
        <c:ser>
          <c:idx val="132"/>
          <c:order val="132"/>
          <c:invertIfNegative val="0"/>
          <c:val>
            <c:numRef>
              <c:f>Sheet2!$C$137</c:f>
              <c:numCache>
                <c:formatCode>General</c:formatCode>
                <c:ptCount val="1"/>
                <c:pt idx="0">
                  <c:v>219.0</c:v>
                </c:pt>
              </c:numCache>
            </c:numRef>
          </c:val>
        </c:ser>
        <c:ser>
          <c:idx val="133"/>
          <c:order val="133"/>
          <c:invertIfNegative val="0"/>
          <c:val>
            <c:numRef>
              <c:f>Sheet2!$C$138</c:f>
              <c:numCache>
                <c:formatCode>General</c:formatCode>
                <c:ptCount val="1"/>
                <c:pt idx="0">
                  <c:v>218.0</c:v>
                </c:pt>
              </c:numCache>
            </c:numRef>
          </c:val>
        </c:ser>
        <c:ser>
          <c:idx val="134"/>
          <c:order val="134"/>
          <c:invertIfNegative val="0"/>
          <c:val>
            <c:numRef>
              <c:f>Sheet2!$C$139</c:f>
              <c:numCache>
                <c:formatCode>General</c:formatCode>
                <c:ptCount val="1"/>
                <c:pt idx="0">
                  <c:v>217.0</c:v>
                </c:pt>
              </c:numCache>
            </c:numRef>
          </c:val>
        </c:ser>
        <c:ser>
          <c:idx val="135"/>
          <c:order val="135"/>
          <c:invertIfNegative val="0"/>
          <c:val>
            <c:numRef>
              <c:f>Sheet2!$C$140</c:f>
              <c:numCache>
                <c:formatCode>General</c:formatCode>
                <c:ptCount val="1"/>
                <c:pt idx="0">
                  <c:v>216.0</c:v>
                </c:pt>
              </c:numCache>
            </c:numRef>
          </c:val>
        </c:ser>
        <c:ser>
          <c:idx val="136"/>
          <c:order val="136"/>
          <c:invertIfNegative val="0"/>
          <c:val>
            <c:numRef>
              <c:f>Sheet2!$C$141</c:f>
              <c:numCache>
                <c:formatCode>General</c:formatCode>
                <c:ptCount val="1"/>
                <c:pt idx="0">
                  <c:v>215.0</c:v>
                </c:pt>
              </c:numCache>
            </c:numRef>
          </c:val>
        </c:ser>
        <c:ser>
          <c:idx val="137"/>
          <c:order val="137"/>
          <c:invertIfNegative val="0"/>
          <c:val>
            <c:numRef>
              <c:f>Sheet2!$C$142</c:f>
              <c:numCache>
                <c:formatCode>General</c:formatCode>
                <c:ptCount val="1"/>
                <c:pt idx="0">
                  <c:v>214.0</c:v>
                </c:pt>
              </c:numCache>
            </c:numRef>
          </c:val>
        </c:ser>
        <c:ser>
          <c:idx val="138"/>
          <c:order val="138"/>
          <c:invertIfNegative val="0"/>
          <c:val>
            <c:numRef>
              <c:f>Sheet2!$C$143</c:f>
              <c:numCache>
                <c:formatCode>General</c:formatCode>
                <c:ptCount val="1"/>
                <c:pt idx="0">
                  <c:v>213.0</c:v>
                </c:pt>
              </c:numCache>
            </c:numRef>
          </c:val>
        </c:ser>
        <c:ser>
          <c:idx val="139"/>
          <c:order val="139"/>
          <c:invertIfNegative val="0"/>
          <c:val>
            <c:numRef>
              <c:f>Sheet2!$C$144</c:f>
              <c:numCache>
                <c:formatCode>General</c:formatCode>
                <c:ptCount val="1"/>
                <c:pt idx="0">
                  <c:v>212.0</c:v>
                </c:pt>
              </c:numCache>
            </c:numRef>
          </c:val>
        </c:ser>
        <c:ser>
          <c:idx val="140"/>
          <c:order val="140"/>
          <c:invertIfNegative val="0"/>
          <c:val>
            <c:numRef>
              <c:f>Sheet2!$C$145</c:f>
              <c:numCache>
                <c:formatCode>General</c:formatCode>
                <c:ptCount val="1"/>
                <c:pt idx="0">
                  <c:v>211.0</c:v>
                </c:pt>
              </c:numCache>
            </c:numRef>
          </c:val>
        </c:ser>
        <c:ser>
          <c:idx val="141"/>
          <c:order val="141"/>
          <c:invertIfNegative val="0"/>
          <c:val>
            <c:numRef>
              <c:f>Sheet2!$C$146</c:f>
              <c:numCache>
                <c:formatCode>General</c:formatCode>
                <c:ptCount val="1"/>
                <c:pt idx="0">
                  <c:v>210.0</c:v>
                </c:pt>
              </c:numCache>
            </c:numRef>
          </c:val>
        </c:ser>
        <c:ser>
          <c:idx val="142"/>
          <c:order val="142"/>
          <c:invertIfNegative val="0"/>
          <c:val>
            <c:numRef>
              <c:f>Sheet2!$C$147</c:f>
              <c:numCache>
                <c:formatCode>General</c:formatCode>
                <c:ptCount val="1"/>
                <c:pt idx="0">
                  <c:v>209.0</c:v>
                </c:pt>
              </c:numCache>
            </c:numRef>
          </c:val>
        </c:ser>
        <c:ser>
          <c:idx val="143"/>
          <c:order val="143"/>
          <c:invertIfNegative val="0"/>
          <c:val>
            <c:numRef>
              <c:f>Sheet2!$C$148</c:f>
              <c:numCache>
                <c:formatCode>General</c:formatCode>
                <c:ptCount val="1"/>
                <c:pt idx="0">
                  <c:v>208.0</c:v>
                </c:pt>
              </c:numCache>
            </c:numRef>
          </c:val>
        </c:ser>
        <c:ser>
          <c:idx val="144"/>
          <c:order val="144"/>
          <c:invertIfNegative val="0"/>
          <c:val>
            <c:numRef>
              <c:f>Sheet2!$C$149</c:f>
              <c:numCache>
                <c:formatCode>General</c:formatCode>
                <c:ptCount val="1"/>
                <c:pt idx="0">
                  <c:v>207.0</c:v>
                </c:pt>
              </c:numCache>
            </c:numRef>
          </c:val>
        </c:ser>
        <c:ser>
          <c:idx val="145"/>
          <c:order val="145"/>
          <c:invertIfNegative val="0"/>
          <c:val>
            <c:numRef>
              <c:f>Sheet2!$C$150</c:f>
              <c:numCache>
                <c:formatCode>General</c:formatCode>
                <c:ptCount val="1"/>
                <c:pt idx="0">
                  <c:v>206.0</c:v>
                </c:pt>
              </c:numCache>
            </c:numRef>
          </c:val>
        </c:ser>
        <c:ser>
          <c:idx val="146"/>
          <c:order val="146"/>
          <c:invertIfNegative val="0"/>
          <c:val>
            <c:numRef>
              <c:f>Sheet2!$C$151</c:f>
              <c:numCache>
                <c:formatCode>General</c:formatCode>
                <c:ptCount val="1"/>
                <c:pt idx="0">
                  <c:v>205.0</c:v>
                </c:pt>
              </c:numCache>
            </c:numRef>
          </c:val>
        </c:ser>
        <c:ser>
          <c:idx val="147"/>
          <c:order val="147"/>
          <c:invertIfNegative val="0"/>
          <c:val>
            <c:numRef>
              <c:f>Sheet2!$C$152</c:f>
              <c:numCache>
                <c:formatCode>General</c:formatCode>
                <c:ptCount val="1"/>
                <c:pt idx="0">
                  <c:v>204.0</c:v>
                </c:pt>
              </c:numCache>
            </c:numRef>
          </c:val>
        </c:ser>
        <c:ser>
          <c:idx val="148"/>
          <c:order val="148"/>
          <c:invertIfNegative val="0"/>
          <c:val>
            <c:numRef>
              <c:f>Sheet2!$C$153</c:f>
              <c:numCache>
                <c:formatCode>General</c:formatCode>
                <c:ptCount val="1"/>
                <c:pt idx="0">
                  <c:v>203.0</c:v>
                </c:pt>
              </c:numCache>
            </c:numRef>
          </c:val>
        </c:ser>
        <c:ser>
          <c:idx val="149"/>
          <c:order val="149"/>
          <c:invertIfNegative val="0"/>
          <c:val>
            <c:numRef>
              <c:f>Sheet2!$C$154</c:f>
              <c:numCache>
                <c:formatCode>General</c:formatCode>
                <c:ptCount val="1"/>
                <c:pt idx="0">
                  <c:v>202.0</c:v>
                </c:pt>
              </c:numCache>
            </c:numRef>
          </c:val>
        </c:ser>
        <c:ser>
          <c:idx val="150"/>
          <c:order val="150"/>
          <c:invertIfNegative val="0"/>
          <c:val>
            <c:numRef>
              <c:f>Sheet2!$C$155</c:f>
              <c:numCache>
                <c:formatCode>General</c:formatCode>
                <c:ptCount val="1"/>
                <c:pt idx="0">
                  <c:v>201.0</c:v>
                </c:pt>
              </c:numCache>
            </c:numRef>
          </c:val>
        </c:ser>
        <c:ser>
          <c:idx val="151"/>
          <c:order val="151"/>
          <c:invertIfNegative val="0"/>
          <c:val>
            <c:numRef>
              <c:f>Sheet2!$C$156</c:f>
              <c:numCache>
                <c:formatCode>General</c:formatCode>
                <c:ptCount val="1"/>
                <c:pt idx="0">
                  <c:v>200.0</c:v>
                </c:pt>
              </c:numCache>
            </c:numRef>
          </c:val>
        </c:ser>
        <c:ser>
          <c:idx val="152"/>
          <c:order val="152"/>
          <c:invertIfNegative val="0"/>
          <c:val>
            <c:numRef>
              <c:f>Sheet2!$C$157</c:f>
              <c:numCache>
                <c:formatCode>General</c:formatCode>
                <c:ptCount val="1"/>
                <c:pt idx="0">
                  <c:v>200.0</c:v>
                </c:pt>
              </c:numCache>
            </c:numRef>
          </c:val>
        </c:ser>
        <c:ser>
          <c:idx val="153"/>
          <c:order val="153"/>
          <c:invertIfNegative val="0"/>
          <c:val>
            <c:numRef>
              <c:f>Sheet2!$C$158</c:f>
              <c:numCache>
                <c:formatCode>General</c:formatCode>
                <c:ptCount val="1"/>
                <c:pt idx="0">
                  <c:v>200.0</c:v>
                </c:pt>
              </c:numCache>
            </c:numRef>
          </c:val>
        </c:ser>
        <c:ser>
          <c:idx val="154"/>
          <c:order val="154"/>
          <c:invertIfNegative val="0"/>
          <c:val>
            <c:numRef>
              <c:f>Sheet2!$C$159</c:f>
              <c:numCache>
                <c:formatCode>General</c:formatCode>
                <c:ptCount val="1"/>
                <c:pt idx="0">
                  <c:v>200.0</c:v>
                </c:pt>
              </c:numCache>
            </c:numRef>
          </c:val>
        </c:ser>
        <c:ser>
          <c:idx val="155"/>
          <c:order val="155"/>
          <c:invertIfNegative val="0"/>
          <c:val>
            <c:numRef>
              <c:f>Sheet2!$C$160</c:f>
              <c:numCache>
                <c:formatCode>General</c:formatCode>
                <c:ptCount val="1"/>
                <c:pt idx="0">
                  <c:v>200.0</c:v>
                </c:pt>
              </c:numCache>
            </c:numRef>
          </c:val>
        </c:ser>
        <c:ser>
          <c:idx val="156"/>
          <c:order val="156"/>
          <c:invertIfNegative val="0"/>
          <c:val>
            <c:numRef>
              <c:f>Sheet2!$C$161</c:f>
              <c:numCache>
                <c:formatCode>General</c:formatCode>
                <c:ptCount val="1"/>
                <c:pt idx="0">
                  <c:v>200.0</c:v>
                </c:pt>
              </c:numCache>
            </c:numRef>
          </c:val>
        </c:ser>
        <c:ser>
          <c:idx val="157"/>
          <c:order val="157"/>
          <c:invertIfNegative val="0"/>
          <c:val>
            <c:numRef>
              <c:f>Sheet2!$C$162</c:f>
              <c:numCache>
                <c:formatCode>General</c:formatCode>
                <c:ptCount val="1"/>
                <c:pt idx="0">
                  <c:v>200.0</c:v>
                </c:pt>
              </c:numCache>
            </c:numRef>
          </c:val>
        </c:ser>
        <c:ser>
          <c:idx val="158"/>
          <c:order val="158"/>
          <c:invertIfNegative val="0"/>
          <c:val>
            <c:numRef>
              <c:f>Sheet2!$C$163</c:f>
              <c:numCache>
                <c:formatCode>General</c:formatCode>
                <c:ptCount val="1"/>
                <c:pt idx="0">
                  <c:v>200.0</c:v>
                </c:pt>
              </c:numCache>
            </c:numRef>
          </c:val>
        </c:ser>
        <c:ser>
          <c:idx val="159"/>
          <c:order val="159"/>
          <c:invertIfNegative val="0"/>
          <c:val>
            <c:numRef>
              <c:f>Sheet2!$C$164</c:f>
              <c:numCache>
                <c:formatCode>General</c:formatCode>
                <c:ptCount val="1"/>
                <c:pt idx="0">
                  <c:v>200.0</c:v>
                </c:pt>
              </c:numCache>
            </c:numRef>
          </c:val>
        </c:ser>
        <c:ser>
          <c:idx val="160"/>
          <c:order val="160"/>
          <c:invertIfNegative val="0"/>
          <c:val>
            <c:numRef>
              <c:f>Sheet2!$C$165</c:f>
              <c:numCache>
                <c:formatCode>General</c:formatCode>
                <c:ptCount val="1"/>
                <c:pt idx="0">
                  <c:v>200.0</c:v>
                </c:pt>
              </c:numCache>
            </c:numRef>
          </c:val>
        </c:ser>
        <c:ser>
          <c:idx val="161"/>
          <c:order val="161"/>
          <c:invertIfNegative val="0"/>
          <c:val>
            <c:numRef>
              <c:f>Sheet2!$C$166</c:f>
              <c:numCache>
                <c:formatCode>General</c:formatCode>
                <c:ptCount val="1"/>
                <c:pt idx="0">
                  <c:v>200.0</c:v>
                </c:pt>
              </c:numCache>
            </c:numRef>
          </c:val>
        </c:ser>
        <c:ser>
          <c:idx val="162"/>
          <c:order val="162"/>
          <c:invertIfNegative val="0"/>
          <c:val>
            <c:numRef>
              <c:f>Sheet2!$C$167</c:f>
              <c:numCache>
                <c:formatCode>General</c:formatCode>
                <c:ptCount val="1"/>
                <c:pt idx="0">
                  <c:v>200.0</c:v>
                </c:pt>
              </c:numCache>
            </c:numRef>
          </c:val>
        </c:ser>
        <c:ser>
          <c:idx val="163"/>
          <c:order val="163"/>
          <c:invertIfNegative val="0"/>
          <c:val>
            <c:numRef>
              <c:f>Sheet2!$C$168</c:f>
              <c:numCache>
                <c:formatCode>General</c:formatCode>
                <c:ptCount val="1"/>
                <c:pt idx="0">
                  <c:v>200.0</c:v>
                </c:pt>
              </c:numCache>
            </c:numRef>
          </c:val>
        </c:ser>
        <c:ser>
          <c:idx val="164"/>
          <c:order val="164"/>
          <c:invertIfNegative val="0"/>
          <c:val>
            <c:numRef>
              <c:f>Sheet2!$C$169</c:f>
              <c:numCache>
                <c:formatCode>General</c:formatCode>
                <c:ptCount val="1"/>
                <c:pt idx="0">
                  <c:v>200.0</c:v>
                </c:pt>
              </c:numCache>
            </c:numRef>
          </c:val>
        </c:ser>
        <c:ser>
          <c:idx val="165"/>
          <c:order val="165"/>
          <c:invertIfNegative val="0"/>
          <c:val>
            <c:numRef>
              <c:f>Sheet2!$C$170</c:f>
              <c:numCache>
                <c:formatCode>General</c:formatCode>
                <c:ptCount val="1"/>
                <c:pt idx="0">
                  <c:v>200.0</c:v>
                </c:pt>
              </c:numCache>
            </c:numRef>
          </c:val>
        </c:ser>
        <c:ser>
          <c:idx val="166"/>
          <c:order val="166"/>
          <c:invertIfNegative val="0"/>
          <c:val>
            <c:numRef>
              <c:f>Sheet2!$C$171</c:f>
              <c:numCache>
                <c:formatCode>General</c:formatCode>
                <c:ptCount val="1"/>
                <c:pt idx="0">
                  <c:v>200.0</c:v>
                </c:pt>
              </c:numCache>
            </c:numRef>
          </c:val>
        </c:ser>
        <c:ser>
          <c:idx val="167"/>
          <c:order val="167"/>
          <c:invertIfNegative val="0"/>
          <c:val>
            <c:numRef>
              <c:f>Sheet2!$C$172</c:f>
              <c:numCache>
                <c:formatCode>General</c:formatCode>
                <c:ptCount val="1"/>
                <c:pt idx="0">
                  <c:v>200.0</c:v>
                </c:pt>
              </c:numCache>
            </c:numRef>
          </c:val>
        </c:ser>
        <c:ser>
          <c:idx val="168"/>
          <c:order val="168"/>
          <c:invertIfNegative val="0"/>
          <c:val>
            <c:numRef>
              <c:f>Sheet2!$C$173</c:f>
              <c:numCache>
                <c:formatCode>General</c:formatCode>
                <c:ptCount val="1"/>
                <c:pt idx="0">
                  <c:v>200.0</c:v>
                </c:pt>
              </c:numCache>
            </c:numRef>
          </c:val>
        </c:ser>
        <c:ser>
          <c:idx val="169"/>
          <c:order val="169"/>
          <c:invertIfNegative val="0"/>
          <c:val>
            <c:numRef>
              <c:f>Sheet2!$C$174</c:f>
              <c:numCache>
                <c:formatCode>General</c:formatCode>
                <c:ptCount val="1"/>
                <c:pt idx="0">
                  <c:v>200.0</c:v>
                </c:pt>
              </c:numCache>
            </c:numRef>
          </c:val>
        </c:ser>
        <c:ser>
          <c:idx val="170"/>
          <c:order val="170"/>
          <c:invertIfNegative val="0"/>
          <c:val>
            <c:numRef>
              <c:f>Sheet2!$C$175</c:f>
              <c:numCache>
                <c:formatCode>General</c:formatCode>
                <c:ptCount val="1"/>
                <c:pt idx="0">
                  <c:v>200.0</c:v>
                </c:pt>
              </c:numCache>
            </c:numRef>
          </c:val>
        </c:ser>
        <c:ser>
          <c:idx val="171"/>
          <c:order val="171"/>
          <c:invertIfNegative val="0"/>
          <c:val>
            <c:numRef>
              <c:f>Sheet2!$C$176</c:f>
              <c:numCache>
                <c:formatCode>General</c:formatCode>
                <c:ptCount val="1"/>
                <c:pt idx="0">
                  <c:v>200.0</c:v>
                </c:pt>
              </c:numCache>
            </c:numRef>
          </c:val>
        </c:ser>
        <c:ser>
          <c:idx val="172"/>
          <c:order val="172"/>
          <c:invertIfNegative val="0"/>
          <c:val>
            <c:numRef>
              <c:f>Sheet2!$C$177</c:f>
              <c:numCache>
                <c:formatCode>General</c:formatCode>
                <c:ptCount val="1"/>
                <c:pt idx="0">
                  <c:v>200.0</c:v>
                </c:pt>
              </c:numCache>
            </c:numRef>
          </c:val>
        </c:ser>
        <c:ser>
          <c:idx val="173"/>
          <c:order val="173"/>
          <c:invertIfNegative val="0"/>
          <c:val>
            <c:numRef>
              <c:f>Sheet2!$C$178</c:f>
              <c:numCache>
                <c:formatCode>General</c:formatCode>
                <c:ptCount val="1"/>
                <c:pt idx="0">
                  <c:v>200.0</c:v>
                </c:pt>
              </c:numCache>
            </c:numRef>
          </c:val>
        </c:ser>
        <c:ser>
          <c:idx val="174"/>
          <c:order val="174"/>
          <c:invertIfNegative val="0"/>
          <c:val>
            <c:numRef>
              <c:f>Sheet2!$C$179</c:f>
              <c:numCache>
                <c:formatCode>General</c:formatCode>
                <c:ptCount val="1"/>
                <c:pt idx="0">
                  <c:v>200.0</c:v>
                </c:pt>
              </c:numCache>
            </c:numRef>
          </c:val>
        </c:ser>
        <c:ser>
          <c:idx val="175"/>
          <c:order val="175"/>
          <c:invertIfNegative val="0"/>
          <c:val>
            <c:numRef>
              <c:f>Sheet2!$C$180</c:f>
              <c:numCache>
                <c:formatCode>General</c:formatCode>
                <c:ptCount val="1"/>
                <c:pt idx="0">
                  <c:v>200.0</c:v>
                </c:pt>
              </c:numCache>
            </c:numRef>
          </c:val>
        </c:ser>
        <c:ser>
          <c:idx val="176"/>
          <c:order val="176"/>
          <c:invertIfNegative val="0"/>
          <c:val>
            <c:numRef>
              <c:f>Sheet2!$C$181</c:f>
              <c:numCache>
                <c:formatCode>General</c:formatCode>
                <c:ptCount val="1"/>
                <c:pt idx="0">
                  <c:v>200.0</c:v>
                </c:pt>
              </c:numCache>
            </c:numRef>
          </c:val>
        </c:ser>
        <c:ser>
          <c:idx val="177"/>
          <c:order val="177"/>
          <c:invertIfNegative val="0"/>
          <c:val>
            <c:numRef>
              <c:f>Sheet2!$C$182</c:f>
              <c:numCache>
                <c:formatCode>General</c:formatCode>
                <c:ptCount val="1"/>
                <c:pt idx="0">
                  <c:v>200.0</c:v>
                </c:pt>
              </c:numCache>
            </c:numRef>
          </c:val>
        </c:ser>
        <c:ser>
          <c:idx val="178"/>
          <c:order val="178"/>
          <c:invertIfNegative val="0"/>
          <c:val>
            <c:numRef>
              <c:f>Sheet2!$C$183</c:f>
              <c:numCache>
                <c:formatCode>General</c:formatCode>
                <c:ptCount val="1"/>
                <c:pt idx="0">
                  <c:v>200.0</c:v>
                </c:pt>
              </c:numCache>
            </c:numRef>
          </c:val>
        </c:ser>
        <c:ser>
          <c:idx val="179"/>
          <c:order val="179"/>
          <c:invertIfNegative val="0"/>
          <c:val>
            <c:numRef>
              <c:f>Sheet2!$C$184</c:f>
              <c:numCache>
                <c:formatCode>General</c:formatCode>
                <c:ptCount val="1"/>
                <c:pt idx="0">
                  <c:v>200.0</c:v>
                </c:pt>
              </c:numCache>
            </c:numRef>
          </c:val>
        </c:ser>
        <c:ser>
          <c:idx val="180"/>
          <c:order val="180"/>
          <c:invertIfNegative val="0"/>
          <c:val>
            <c:numRef>
              <c:f>Sheet2!$C$185</c:f>
              <c:numCache>
                <c:formatCode>General</c:formatCode>
                <c:ptCount val="1"/>
                <c:pt idx="0">
                  <c:v>200.0</c:v>
                </c:pt>
              </c:numCache>
            </c:numRef>
          </c:val>
        </c:ser>
        <c:ser>
          <c:idx val="181"/>
          <c:order val="181"/>
          <c:invertIfNegative val="0"/>
          <c:val>
            <c:numRef>
              <c:f>Sheet2!$C$186</c:f>
              <c:numCache>
                <c:formatCode>General</c:formatCode>
                <c:ptCount val="1"/>
                <c:pt idx="0">
                  <c:v>200.0</c:v>
                </c:pt>
              </c:numCache>
            </c:numRef>
          </c:val>
        </c:ser>
        <c:ser>
          <c:idx val="182"/>
          <c:order val="182"/>
          <c:invertIfNegative val="0"/>
          <c:val>
            <c:numRef>
              <c:f>Sheet2!$C$187</c:f>
              <c:numCache>
                <c:formatCode>General</c:formatCode>
                <c:ptCount val="1"/>
                <c:pt idx="0">
                  <c:v>200.0</c:v>
                </c:pt>
              </c:numCache>
            </c:numRef>
          </c:val>
        </c:ser>
        <c:ser>
          <c:idx val="183"/>
          <c:order val="183"/>
          <c:invertIfNegative val="0"/>
          <c:val>
            <c:numRef>
              <c:f>Sheet2!$C$188</c:f>
              <c:numCache>
                <c:formatCode>General</c:formatCode>
                <c:ptCount val="1"/>
                <c:pt idx="0">
                  <c:v>200.0</c:v>
                </c:pt>
              </c:numCache>
            </c:numRef>
          </c:val>
        </c:ser>
        <c:ser>
          <c:idx val="184"/>
          <c:order val="184"/>
          <c:invertIfNegative val="0"/>
          <c:val>
            <c:numRef>
              <c:f>Sheet2!$C$189</c:f>
              <c:numCache>
                <c:formatCode>General</c:formatCode>
                <c:ptCount val="1"/>
                <c:pt idx="0">
                  <c:v>200.0</c:v>
                </c:pt>
              </c:numCache>
            </c:numRef>
          </c:val>
        </c:ser>
        <c:ser>
          <c:idx val="185"/>
          <c:order val="185"/>
          <c:invertIfNegative val="0"/>
          <c:val>
            <c:numRef>
              <c:f>Sheet2!$C$190</c:f>
              <c:numCache>
                <c:formatCode>General</c:formatCode>
                <c:ptCount val="1"/>
                <c:pt idx="0">
                  <c:v>200.0</c:v>
                </c:pt>
              </c:numCache>
            </c:numRef>
          </c:val>
        </c:ser>
        <c:ser>
          <c:idx val="186"/>
          <c:order val="186"/>
          <c:invertIfNegative val="0"/>
          <c:val>
            <c:numRef>
              <c:f>Sheet2!$C$191</c:f>
              <c:numCache>
                <c:formatCode>General</c:formatCode>
                <c:ptCount val="1"/>
                <c:pt idx="0">
                  <c:v>200.0</c:v>
                </c:pt>
              </c:numCache>
            </c:numRef>
          </c:val>
        </c:ser>
        <c:ser>
          <c:idx val="187"/>
          <c:order val="187"/>
          <c:invertIfNegative val="0"/>
          <c:val>
            <c:numRef>
              <c:f>Sheet2!$C$192</c:f>
              <c:numCache>
                <c:formatCode>General</c:formatCode>
                <c:ptCount val="1"/>
                <c:pt idx="0">
                  <c:v>200.0</c:v>
                </c:pt>
              </c:numCache>
            </c:numRef>
          </c:val>
        </c:ser>
        <c:ser>
          <c:idx val="188"/>
          <c:order val="188"/>
          <c:invertIfNegative val="0"/>
          <c:val>
            <c:numRef>
              <c:f>Sheet2!$C$193</c:f>
              <c:numCache>
                <c:formatCode>General</c:formatCode>
                <c:ptCount val="1"/>
                <c:pt idx="0">
                  <c:v>200.0</c:v>
                </c:pt>
              </c:numCache>
            </c:numRef>
          </c:val>
        </c:ser>
        <c:ser>
          <c:idx val="189"/>
          <c:order val="189"/>
          <c:invertIfNegative val="0"/>
          <c:val>
            <c:numRef>
              <c:f>Sheet2!$C$194</c:f>
              <c:numCache>
                <c:formatCode>General</c:formatCode>
                <c:ptCount val="1"/>
                <c:pt idx="0">
                  <c:v>200.0</c:v>
                </c:pt>
              </c:numCache>
            </c:numRef>
          </c:val>
        </c:ser>
        <c:ser>
          <c:idx val="190"/>
          <c:order val="190"/>
          <c:invertIfNegative val="0"/>
          <c:val>
            <c:numRef>
              <c:f>Sheet2!$C$195</c:f>
              <c:numCache>
                <c:formatCode>General</c:formatCode>
                <c:ptCount val="1"/>
                <c:pt idx="0">
                  <c:v>200.0</c:v>
                </c:pt>
              </c:numCache>
            </c:numRef>
          </c:val>
        </c:ser>
        <c:ser>
          <c:idx val="191"/>
          <c:order val="191"/>
          <c:invertIfNegative val="0"/>
          <c:val>
            <c:numRef>
              <c:f>Sheet2!$C$196</c:f>
              <c:numCache>
                <c:formatCode>General</c:formatCode>
                <c:ptCount val="1"/>
                <c:pt idx="0">
                  <c:v>200.0</c:v>
                </c:pt>
              </c:numCache>
            </c:numRef>
          </c:val>
        </c:ser>
        <c:ser>
          <c:idx val="192"/>
          <c:order val="192"/>
          <c:invertIfNegative val="0"/>
          <c:val>
            <c:numRef>
              <c:f>Sheet2!$C$197</c:f>
              <c:numCache>
                <c:formatCode>General</c:formatCode>
                <c:ptCount val="1"/>
                <c:pt idx="0">
                  <c:v>200.0</c:v>
                </c:pt>
              </c:numCache>
            </c:numRef>
          </c:val>
        </c:ser>
        <c:ser>
          <c:idx val="193"/>
          <c:order val="193"/>
          <c:invertIfNegative val="0"/>
          <c:val>
            <c:numRef>
              <c:f>Sheet2!$C$198</c:f>
              <c:numCache>
                <c:formatCode>General</c:formatCode>
                <c:ptCount val="1"/>
                <c:pt idx="0">
                  <c:v>200.0</c:v>
                </c:pt>
              </c:numCache>
            </c:numRef>
          </c:val>
        </c:ser>
        <c:ser>
          <c:idx val="194"/>
          <c:order val="194"/>
          <c:invertIfNegative val="0"/>
          <c:val>
            <c:numRef>
              <c:f>Sheet2!$C$199</c:f>
              <c:numCache>
                <c:formatCode>General</c:formatCode>
                <c:ptCount val="1"/>
                <c:pt idx="0">
                  <c:v>200.0</c:v>
                </c:pt>
              </c:numCache>
            </c:numRef>
          </c:val>
        </c:ser>
        <c:ser>
          <c:idx val="195"/>
          <c:order val="195"/>
          <c:invertIfNegative val="0"/>
          <c:val>
            <c:numRef>
              <c:f>Sheet2!$C$200</c:f>
              <c:numCache>
                <c:formatCode>General</c:formatCode>
                <c:ptCount val="1"/>
                <c:pt idx="0">
                  <c:v>200.0</c:v>
                </c:pt>
              </c:numCache>
            </c:numRef>
          </c:val>
        </c:ser>
        <c:ser>
          <c:idx val="196"/>
          <c:order val="196"/>
          <c:invertIfNegative val="0"/>
          <c:val>
            <c:numRef>
              <c:f>Sheet2!$C$201</c:f>
              <c:numCache>
                <c:formatCode>General</c:formatCode>
                <c:ptCount val="1"/>
                <c:pt idx="0">
                  <c:v>200.0</c:v>
                </c:pt>
              </c:numCache>
            </c:numRef>
          </c:val>
        </c:ser>
        <c:ser>
          <c:idx val="197"/>
          <c:order val="197"/>
          <c:invertIfNegative val="0"/>
          <c:val>
            <c:numRef>
              <c:f>Sheet2!$C$202</c:f>
              <c:numCache>
                <c:formatCode>General</c:formatCode>
                <c:ptCount val="1"/>
                <c:pt idx="0">
                  <c:v>200.0</c:v>
                </c:pt>
              </c:numCache>
            </c:numRef>
          </c:val>
        </c:ser>
        <c:ser>
          <c:idx val="198"/>
          <c:order val="198"/>
          <c:invertIfNegative val="0"/>
          <c:val>
            <c:numRef>
              <c:f>Sheet2!$C$203</c:f>
              <c:numCache>
                <c:formatCode>General</c:formatCode>
                <c:ptCount val="1"/>
                <c:pt idx="0">
                  <c:v>200.0</c:v>
                </c:pt>
              </c:numCache>
            </c:numRef>
          </c:val>
        </c:ser>
        <c:ser>
          <c:idx val="199"/>
          <c:order val="199"/>
          <c:invertIfNegative val="0"/>
          <c:val>
            <c:numRef>
              <c:f>Sheet2!$C$204</c:f>
              <c:numCache>
                <c:formatCode>General</c:formatCode>
                <c:ptCount val="1"/>
                <c:pt idx="0">
                  <c:v>200.0</c:v>
                </c:pt>
              </c:numCache>
            </c:numRef>
          </c:val>
        </c:ser>
        <c:ser>
          <c:idx val="200"/>
          <c:order val="200"/>
          <c:invertIfNegative val="0"/>
          <c:val>
            <c:numRef>
              <c:f>Sheet2!$C$205</c:f>
              <c:numCache>
                <c:formatCode>General</c:formatCode>
                <c:ptCount val="1"/>
                <c:pt idx="0">
                  <c:v>200.0</c:v>
                </c:pt>
              </c:numCache>
            </c:numRef>
          </c:val>
        </c:ser>
        <c:ser>
          <c:idx val="201"/>
          <c:order val="201"/>
          <c:invertIfNegative val="0"/>
          <c:val>
            <c:numRef>
              <c:f>Sheet2!$C$206</c:f>
              <c:numCache>
                <c:formatCode>General</c:formatCode>
                <c:ptCount val="1"/>
                <c:pt idx="0">
                  <c:v>200.0</c:v>
                </c:pt>
              </c:numCache>
            </c:numRef>
          </c:val>
        </c:ser>
        <c:ser>
          <c:idx val="202"/>
          <c:order val="202"/>
          <c:invertIfNegative val="0"/>
          <c:val>
            <c:numRef>
              <c:f>Sheet2!$C$207</c:f>
              <c:numCache>
                <c:formatCode>General</c:formatCode>
                <c:ptCount val="1"/>
                <c:pt idx="0">
                  <c:v>200.0</c:v>
                </c:pt>
              </c:numCache>
            </c:numRef>
          </c:val>
        </c:ser>
        <c:ser>
          <c:idx val="203"/>
          <c:order val="203"/>
          <c:invertIfNegative val="0"/>
          <c:val>
            <c:numRef>
              <c:f>Sheet2!$C$208</c:f>
              <c:numCache>
                <c:formatCode>General</c:formatCode>
                <c:ptCount val="1"/>
                <c:pt idx="0">
                  <c:v>200.0</c:v>
                </c:pt>
              </c:numCache>
            </c:numRef>
          </c:val>
        </c:ser>
        <c:ser>
          <c:idx val="204"/>
          <c:order val="204"/>
          <c:invertIfNegative val="0"/>
          <c:val>
            <c:numRef>
              <c:f>Sheet2!$C$209</c:f>
              <c:numCache>
                <c:formatCode>General</c:formatCode>
                <c:ptCount val="1"/>
                <c:pt idx="0">
                  <c:v>200.0</c:v>
                </c:pt>
              </c:numCache>
            </c:numRef>
          </c:val>
        </c:ser>
        <c:ser>
          <c:idx val="205"/>
          <c:order val="205"/>
          <c:invertIfNegative val="0"/>
          <c:val>
            <c:numRef>
              <c:f>Sheet2!$C$210</c:f>
              <c:numCache>
                <c:formatCode>General</c:formatCode>
                <c:ptCount val="1"/>
                <c:pt idx="0">
                  <c:v>200.0</c:v>
                </c:pt>
              </c:numCache>
            </c:numRef>
          </c:val>
        </c:ser>
        <c:ser>
          <c:idx val="206"/>
          <c:order val="206"/>
          <c:invertIfNegative val="0"/>
          <c:val>
            <c:numRef>
              <c:f>Sheet2!$C$211</c:f>
              <c:numCache>
                <c:formatCode>General</c:formatCode>
                <c:ptCount val="1"/>
                <c:pt idx="0">
                  <c:v>200.0</c:v>
                </c:pt>
              </c:numCache>
            </c:numRef>
          </c:val>
        </c:ser>
        <c:ser>
          <c:idx val="207"/>
          <c:order val="207"/>
          <c:invertIfNegative val="0"/>
          <c:val>
            <c:numRef>
              <c:f>Sheet2!$C$212</c:f>
              <c:numCache>
                <c:formatCode>General</c:formatCode>
                <c:ptCount val="1"/>
                <c:pt idx="0">
                  <c:v>200.0</c:v>
                </c:pt>
              </c:numCache>
            </c:numRef>
          </c:val>
        </c:ser>
        <c:ser>
          <c:idx val="208"/>
          <c:order val="208"/>
          <c:invertIfNegative val="0"/>
          <c:val>
            <c:numRef>
              <c:f>Sheet2!$C$213</c:f>
              <c:numCache>
                <c:formatCode>General</c:formatCode>
                <c:ptCount val="1"/>
                <c:pt idx="0">
                  <c:v>200.0</c:v>
                </c:pt>
              </c:numCache>
            </c:numRef>
          </c:val>
        </c:ser>
        <c:ser>
          <c:idx val="209"/>
          <c:order val="209"/>
          <c:invertIfNegative val="0"/>
          <c:val>
            <c:numRef>
              <c:f>Sheet2!$C$214</c:f>
              <c:numCache>
                <c:formatCode>General</c:formatCode>
                <c:ptCount val="1"/>
                <c:pt idx="0">
                  <c:v>200.0</c:v>
                </c:pt>
              </c:numCache>
            </c:numRef>
          </c:val>
        </c:ser>
        <c:ser>
          <c:idx val="210"/>
          <c:order val="210"/>
          <c:invertIfNegative val="0"/>
          <c:val>
            <c:numRef>
              <c:f>Sheet2!$C$215</c:f>
              <c:numCache>
                <c:formatCode>General</c:formatCode>
                <c:ptCount val="1"/>
                <c:pt idx="0">
                  <c:v>200.0</c:v>
                </c:pt>
              </c:numCache>
            </c:numRef>
          </c:val>
        </c:ser>
        <c:ser>
          <c:idx val="211"/>
          <c:order val="211"/>
          <c:invertIfNegative val="0"/>
          <c:val>
            <c:numRef>
              <c:f>Sheet2!$C$216</c:f>
              <c:numCache>
                <c:formatCode>General</c:formatCode>
                <c:ptCount val="1"/>
                <c:pt idx="0">
                  <c:v>200.0</c:v>
                </c:pt>
              </c:numCache>
            </c:numRef>
          </c:val>
        </c:ser>
        <c:ser>
          <c:idx val="212"/>
          <c:order val="212"/>
          <c:invertIfNegative val="0"/>
          <c:val>
            <c:numRef>
              <c:f>Sheet2!$C$217</c:f>
              <c:numCache>
                <c:formatCode>General</c:formatCode>
                <c:ptCount val="1"/>
                <c:pt idx="0">
                  <c:v>200.0</c:v>
                </c:pt>
              </c:numCache>
            </c:numRef>
          </c:val>
        </c:ser>
        <c:ser>
          <c:idx val="213"/>
          <c:order val="213"/>
          <c:invertIfNegative val="0"/>
          <c:val>
            <c:numRef>
              <c:f>Sheet2!$C$218</c:f>
              <c:numCache>
                <c:formatCode>General</c:formatCode>
                <c:ptCount val="1"/>
                <c:pt idx="0">
                  <c:v>200.0</c:v>
                </c:pt>
              </c:numCache>
            </c:numRef>
          </c:val>
        </c:ser>
        <c:ser>
          <c:idx val="214"/>
          <c:order val="214"/>
          <c:invertIfNegative val="0"/>
          <c:val>
            <c:numRef>
              <c:f>Sheet2!$C$219</c:f>
              <c:numCache>
                <c:formatCode>General</c:formatCode>
                <c:ptCount val="1"/>
                <c:pt idx="0">
                  <c:v>200.0</c:v>
                </c:pt>
              </c:numCache>
            </c:numRef>
          </c:val>
        </c:ser>
        <c:ser>
          <c:idx val="215"/>
          <c:order val="215"/>
          <c:invertIfNegative val="0"/>
          <c:val>
            <c:numRef>
              <c:f>Sheet2!$C$220</c:f>
              <c:numCache>
                <c:formatCode>General</c:formatCode>
                <c:ptCount val="1"/>
                <c:pt idx="0">
                  <c:v>200.0</c:v>
                </c:pt>
              </c:numCache>
            </c:numRef>
          </c:val>
        </c:ser>
        <c:ser>
          <c:idx val="216"/>
          <c:order val="216"/>
          <c:invertIfNegative val="0"/>
          <c:val>
            <c:numRef>
              <c:f>Sheet2!$C$221</c:f>
              <c:numCache>
                <c:formatCode>General</c:formatCode>
                <c:ptCount val="1"/>
                <c:pt idx="0">
                  <c:v>200.0</c:v>
                </c:pt>
              </c:numCache>
            </c:numRef>
          </c:val>
        </c:ser>
        <c:ser>
          <c:idx val="217"/>
          <c:order val="217"/>
          <c:invertIfNegative val="0"/>
          <c:val>
            <c:numRef>
              <c:f>Sheet2!$C$222</c:f>
              <c:numCache>
                <c:formatCode>General</c:formatCode>
                <c:ptCount val="1"/>
                <c:pt idx="0">
                  <c:v>200.0</c:v>
                </c:pt>
              </c:numCache>
            </c:numRef>
          </c:val>
        </c:ser>
        <c:ser>
          <c:idx val="218"/>
          <c:order val="218"/>
          <c:invertIfNegative val="0"/>
          <c:val>
            <c:numRef>
              <c:f>Sheet2!$C$223</c:f>
              <c:numCache>
                <c:formatCode>General</c:formatCode>
                <c:ptCount val="1"/>
                <c:pt idx="0">
                  <c:v>200.0</c:v>
                </c:pt>
              </c:numCache>
            </c:numRef>
          </c:val>
        </c:ser>
        <c:ser>
          <c:idx val="219"/>
          <c:order val="219"/>
          <c:invertIfNegative val="0"/>
          <c:val>
            <c:numRef>
              <c:f>Sheet2!$C$224</c:f>
              <c:numCache>
                <c:formatCode>General</c:formatCode>
                <c:ptCount val="1"/>
                <c:pt idx="0">
                  <c:v>200.0</c:v>
                </c:pt>
              </c:numCache>
            </c:numRef>
          </c:val>
        </c:ser>
        <c:ser>
          <c:idx val="220"/>
          <c:order val="220"/>
          <c:invertIfNegative val="0"/>
          <c:val>
            <c:numRef>
              <c:f>Sheet2!$C$225</c:f>
              <c:numCache>
                <c:formatCode>General</c:formatCode>
                <c:ptCount val="1"/>
                <c:pt idx="0">
                  <c:v>200.0</c:v>
                </c:pt>
              </c:numCache>
            </c:numRef>
          </c:val>
        </c:ser>
        <c:ser>
          <c:idx val="221"/>
          <c:order val="221"/>
          <c:invertIfNegative val="0"/>
          <c:val>
            <c:numRef>
              <c:f>Sheet2!$C$226</c:f>
              <c:numCache>
                <c:formatCode>General</c:formatCode>
                <c:ptCount val="1"/>
                <c:pt idx="0">
                  <c:v>200.0</c:v>
                </c:pt>
              </c:numCache>
            </c:numRef>
          </c:val>
        </c:ser>
        <c:ser>
          <c:idx val="222"/>
          <c:order val="222"/>
          <c:invertIfNegative val="0"/>
          <c:val>
            <c:numRef>
              <c:f>Sheet2!$C$227</c:f>
              <c:numCache>
                <c:formatCode>General</c:formatCode>
                <c:ptCount val="1"/>
                <c:pt idx="0">
                  <c:v>200.0</c:v>
                </c:pt>
              </c:numCache>
            </c:numRef>
          </c:val>
        </c:ser>
        <c:ser>
          <c:idx val="223"/>
          <c:order val="223"/>
          <c:invertIfNegative val="0"/>
          <c:val>
            <c:numRef>
              <c:f>Sheet2!$C$228</c:f>
              <c:numCache>
                <c:formatCode>General</c:formatCode>
                <c:ptCount val="1"/>
                <c:pt idx="0">
                  <c:v>200.0</c:v>
                </c:pt>
              </c:numCache>
            </c:numRef>
          </c:val>
        </c:ser>
        <c:ser>
          <c:idx val="224"/>
          <c:order val="224"/>
          <c:invertIfNegative val="0"/>
          <c:val>
            <c:numRef>
              <c:f>Sheet2!$C$229</c:f>
              <c:numCache>
                <c:formatCode>General</c:formatCode>
                <c:ptCount val="1"/>
                <c:pt idx="0">
                  <c:v>200.0</c:v>
                </c:pt>
              </c:numCache>
            </c:numRef>
          </c:val>
        </c:ser>
        <c:ser>
          <c:idx val="225"/>
          <c:order val="225"/>
          <c:invertIfNegative val="0"/>
          <c:val>
            <c:numRef>
              <c:f>Sheet2!$C$230</c:f>
              <c:numCache>
                <c:formatCode>General</c:formatCode>
                <c:ptCount val="1"/>
                <c:pt idx="0">
                  <c:v>200.0</c:v>
                </c:pt>
              </c:numCache>
            </c:numRef>
          </c:val>
        </c:ser>
        <c:ser>
          <c:idx val="226"/>
          <c:order val="226"/>
          <c:invertIfNegative val="0"/>
          <c:val>
            <c:numRef>
              <c:f>Sheet2!$C$231</c:f>
              <c:numCache>
                <c:formatCode>General</c:formatCode>
                <c:ptCount val="1"/>
                <c:pt idx="0">
                  <c:v>200.0</c:v>
                </c:pt>
              </c:numCache>
            </c:numRef>
          </c:val>
        </c:ser>
        <c:ser>
          <c:idx val="227"/>
          <c:order val="227"/>
          <c:invertIfNegative val="0"/>
          <c:val>
            <c:numRef>
              <c:f>Sheet2!$C$232</c:f>
              <c:numCache>
                <c:formatCode>General</c:formatCode>
                <c:ptCount val="1"/>
                <c:pt idx="0">
                  <c:v>200.0</c:v>
                </c:pt>
              </c:numCache>
            </c:numRef>
          </c:val>
        </c:ser>
        <c:ser>
          <c:idx val="228"/>
          <c:order val="228"/>
          <c:invertIfNegative val="0"/>
          <c:val>
            <c:numRef>
              <c:f>Sheet2!$C$233</c:f>
              <c:numCache>
                <c:formatCode>General</c:formatCode>
                <c:ptCount val="1"/>
                <c:pt idx="0">
                  <c:v>200.0</c:v>
                </c:pt>
              </c:numCache>
            </c:numRef>
          </c:val>
        </c:ser>
        <c:ser>
          <c:idx val="229"/>
          <c:order val="229"/>
          <c:invertIfNegative val="0"/>
          <c:val>
            <c:numRef>
              <c:f>Sheet2!$C$234</c:f>
              <c:numCache>
                <c:formatCode>General</c:formatCode>
                <c:ptCount val="1"/>
                <c:pt idx="0">
                  <c:v>200.0</c:v>
                </c:pt>
              </c:numCache>
            </c:numRef>
          </c:val>
        </c:ser>
        <c:ser>
          <c:idx val="230"/>
          <c:order val="230"/>
          <c:invertIfNegative val="0"/>
          <c:val>
            <c:numRef>
              <c:f>Sheet2!$C$235</c:f>
              <c:numCache>
                <c:formatCode>General</c:formatCode>
                <c:ptCount val="1"/>
                <c:pt idx="0">
                  <c:v>200.0</c:v>
                </c:pt>
              </c:numCache>
            </c:numRef>
          </c:val>
        </c:ser>
        <c:ser>
          <c:idx val="231"/>
          <c:order val="231"/>
          <c:invertIfNegative val="0"/>
          <c:val>
            <c:numRef>
              <c:f>Sheet2!$C$236</c:f>
              <c:numCache>
                <c:formatCode>General</c:formatCode>
                <c:ptCount val="1"/>
                <c:pt idx="0">
                  <c:v>200.0</c:v>
                </c:pt>
              </c:numCache>
            </c:numRef>
          </c:val>
        </c:ser>
        <c:ser>
          <c:idx val="232"/>
          <c:order val="232"/>
          <c:invertIfNegative val="0"/>
          <c:val>
            <c:numRef>
              <c:f>Sheet2!$C$237</c:f>
              <c:numCache>
                <c:formatCode>General</c:formatCode>
                <c:ptCount val="1"/>
                <c:pt idx="0">
                  <c:v>200.0</c:v>
                </c:pt>
              </c:numCache>
            </c:numRef>
          </c:val>
        </c:ser>
        <c:ser>
          <c:idx val="233"/>
          <c:order val="233"/>
          <c:invertIfNegative val="0"/>
          <c:val>
            <c:numRef>
              <c:f>Sheet2!$C$238</c:f>
              <c:numCache>
                <c:formatCode>General</c:formatCode>
                <c:ptCount val="1"/>
                <c:pt idx="0">
                  <c:v>200.0</c:v>
                </c:pt>
              </c:numCache>
            </c:numRef>
          </c:val>
        </c:ser>
        <c:ser>
          <c:idx val="234"/>
          <c:order val="234"/>
          <c:invertIfNegative val="0"/>
          <c:val>
            <c:numRef>
              <c:f>Sheet2!$C$239</c:f>
              <c:numCache>
                <c:formatCode>General</c:formatCode>
                <c:ptCount val="1"/>
                <c:pt idx="0">
                  <c:v>200.0</c:v>
                </c:pt>
              </c:numCache>
            </c:numRef>
          </c:val>
        </c:ser>
        <c:ser>
          <c:idx val="235"/>
          <c:order val="235"/>
          <c:invertIfNegative val="0"/>
          <c:val>
            <c:numRef>
              <c:f>Sheet2!$C$240</c:f>
              <c:numCache>
                <c:formatCode>General</c:formatCode>
                <c:ptCount val="1"/>
                <c:pt idx="0">
                  <c:v>200.0</c:v>
                </c:pt>
              </c:numCache>
            </c:numRef>
          </c:val>
        </c:ser>
        <c:ser>
          <c:idx val="236"/>
          <c:order val="236"/>
          <c:invertIfNegative val="0"/>
          <c:val>
            <c:numRef>
              <c:f>Sheet2!$C$241</c:f>
              <c:numCache>
                <c:formatCode>General</c:formatCode>
                <c:ptCount val="1"/>
                <c:pt idx="0">
                  <c:v>200.0</c:v>
                </c:pt>
              </c:numCache>
            </c:numRef>
          </c:val>
        </c:ser>
        <c:ser>
          <c:idx val="237"/>
          <c:order val="237"/>
          <c:invertIfNegative val="0"/>
          <c:val>
            <c:numRef>
              <c:f>Sheet2!$C$242</c:f>
              <c:numCache>
                <c:formatCode>General</c:formatCode>
                <c:ptCount val="1"/>
                <c:pt idx="0">
                  <c:v>200.0</c:v>
                </c:pt>
              </c:numCache>
            </c:numRef>
          </c:val>
        </c:ser>
        <c:ser>
          <c:idx val="238"/>
          <c:order val="238"/>
          <c:invertIfNegative val="0"/>
          <c:val>
            <c:numRef>
              <c:f>Sheet2!$C$243</c:f>
              <c:numCache>
                <c:formatCode>General</c:formatCode>
                <c:ptCount val="1"/>
                <c:pt idx="0">
                  <c:v>200.0</c:v>
                </c:pt>
              </c:numCache>
            </c:numRef>
          </c:val>
        </c:ser>
        <c:ser>
          <c:idx val="239"/>
          <c:order val="239"/>
          <c:invertIfNegative val="0"/>
          <c:val>
            <c:numRef>
              <c:f>Sheet2!$C$244</c:f>
              <c:numCache>
                <c:formatCode>General</c:formatCode>
                <c:ptCount val="1"/>
                <c:pt idx="0">
                  <c:v>200.0</c:v>
                </c:pt>
              </c:numCache>
            </c:numRef>
          </c:val>
        </c:ser>
        <c:ser>
          <c:idx val="240"/>
          <c:order val="240"/>
          <c:invertIfNegative val="0"/>
          <c:val>
            <c:numRef>
              <c:f>Sheet2!$C$245</c:f>
              <c:numCache>
                <c:formatCode>General</c:formatCode>
                <c:ptCount val="1"/>
                <c:pt idx="0">
                  <c:v>200.0</c:v>
                </c:pt>
              </c:numCache>
            </c:numRef>
          </c:val>
        </c:ser>
        <c:ser>
          <c:idx val="241"/>
          <c:order val="241"/>
          <c:invertIfNegative val="0"/>
          <c:val>
            <c:numRef>
              <c:f>Sheet2!$C$246</c:f>
              <c:numCache>
                <c:formatCode>General</c:formatCode>
                <c:ptCount val="1"/>
                <c:pt idx="0">
                  <c:v>200.0</c:v>
                </c:pt>
              </c:numCache>
            </c:numRef>
          </c:val>
        </c:ser>
        <c:ser>
          <c:idx val="242"/>
          <c:order val="242"/>
          <c:invertIfNegative val="0"/>
          <c:val>
            <c:numRef>
              <c:f>Sheet2!$C$247</c:f>
              <c:numCache>
                <c:formatCode>General</c:formatCode>
                <c:ptCount val="1"/>
                <c:pt idx="0">
                  <c:v>200.0</c:v>
                </c:pt>
              </c:numCache>
            </c:numRef>
          </c:val>
        </c:ser>
        <c:ser>
          <c:idx val="243"/>
          <c:order val="243"/>
          <c:invertIfNegative val="0"/>
          <c:val>
            <c:numRef>
              <c:f>Sheet2!$C$248</c:f>
              <c:numCache>
                <c:formatCode>General</c:formatCode>
                <c:ptCount val="1"/>
                <c:pt idx="0">
                  <c:v>200.0</c:v>
                </c:pt>
              </c:numCache>
            </c:numRef>
          </c:val>
        </c:ser>
        <c:ser>
          <c:idx val="244"/>
          <c:order val="244"/>
          <c:invertIfNegative val="0"/>
          <c:val>
            <c:numRef>
              <c:f>Sheet2!$C$249</c:f>
              <c:numCache>
                <c:formatCode>General</c:formatCode>
                <c:ptCount val="1"/>
                <c:pt idx="0">
                  <c:v>200.0</c:v>
                </c:pt>
              </c:numCache>
            </c:numRef>
          </c:val>
        </c:ser>
        <c:ser>
          <c:idx val="245"/>
          <c:order val="245"/>
          <c:invertIfNegative val="0"/>
          <c:val>
            <c:numRef>
              <c:f>Sheet2!$C$250</c:f>
              <c:numCache>
                <c:formatCode>General</c:formatCode>
                <c:ptCount val="1"/>
                <c:pt idx="0">
                  <c:v>200.0</c:v>
                </c:pt>
              </c:numCache>
            </c:numRef>
          </c:val>
        </c:ser>
        <c:ser>
          <c:idx val="246"/>
          <c:order val="246"/>
          <c:invertIfNegative val="0"/>
          <c:val>
            <c:numRef>
              <c:f>Sheet2!$C$251</c:f>
              <c:numCache>
                <c:formatCode>General</c:formatCode>
                <c:ptCount val="1"/>
                <c:pt idx="0">
                  <c:v>200.0</c:v>
                </c:pt>
              </c:numCache>
            </c:numRef>
          </c:val>
        </c:ser>
        <c:ser>
          <c:idx val="247"/>
          <c:order val="247"/>
          <c:invertIfNegative val="0"/>
          <c:val>
            <c:numRef>
              <c:f>Sheet2!$C$252</c:f>
              <c:numCache>
                <c:formatCode>General</c:formatCode>
                <c:ptCount val="1"/>
                <c:pt idx="0">
                  <c:v>200.0</c:v>
                </c:pt>
              </c:numCache>
            </c:numRef>
          </c:val>
        </c:ser>
        <c:ser>
          <c:idx val="248"/>
          <c:order val="248"/>
          <c:invertIfNegative val="0"/>
          <c:val>
            <c:numRef>
              <c:f>Sheet2!$C$253</c:f>
              <c:numCache>
                <c:formatCode>General</c:formatCode>
                <c:ptCount val="1"/>
                <c:pt idx="0">
                  <c:v>200.0</c:v>
                </c:pt>
              </c:numCache>
            </c:numRef>
          </c:val>
        </c:ser>
        <c:dLbls>
          <c:showLegendKey val="0"/>
          <c:showVal val="0"/>
          <c:showCatName val="0"/>
          <c:showSerName val="0"/>
          <c:showPercent val="0"/>
          <c:showBubbleSize val="0"/>
        </c:dLbls>
        <c:gapWidth val="150"/>
        <c:overlap val="100"/>
        <c:axId val="-2011720520"/>
        <c:axId val="-2015863656"/>
      </c:barChart>
      <c:catAx>
        <c:axId val="-2011720520"/>
        <c:scaling>
          <c:orientation val="minMax"/>
        </c:scaling>
        <c:delete val="0"/>
        <c:axPos val="l"/>
        <c:majorTickMark val="out"/>
        <c:minorTickMark val="none"/>
        <c:tickLblPos val="nextTo"/>
        <c:crossAx val="-2015863656"/>
        <c:crosses val="autoZero"/>
        <c:auto val="1"/>
        <c:lblAlgn val="ctr"/>
        <c:lblOffset val="100"/>
        <c:noMultiLvlLbl val="0"/>
      </c:catAx>
      <c:valAx>
        <c:axId val="-2015863656"/>
        <c:scaling>
          <c:orientation val="minMax"/>
          <c:max val="93000.0"/>
          <c:min val="0.0"/>
        </c:scaling>
        <c:delete val="0"/>
        <c:axPos val="b"/>
        <c:majorGridlines/>
        <c:numFmt formatCode="General" sourceLinked="1"/>
        <c:majorTickMark val="out"/>
        <c:minorTickMark val="none"/>
        <c:tickLblPos val="nextTo"/>
        <c:crossAx val="-201172052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C7BF9B-47F3-8546-940C-7D76FE9C8087}" type="datetimeFigureOut">
              <a:rPr lang="en-US" smtClean="0"/>
              <a:t>9/9/17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29432-ADD4-C643-B58E-FA965F319B1D}" type="slidenum">
              <a:rPr lang="en-US" smtClean="0"/>
              <a:t>‹#›</a:t>
            </a:fld>
            <a:endParaRPr lang="en-US"/>
          </a:p>
        </p:txBody>
      </p:sp>
    </p:spTree>
    <p:extLst>
      <p:ext uri="{BB962C8B-B14F-4D97-AF65-F5344CB8AC3E}">
        <p14:creationId xmlns:p14="http://schemas.microsoft.com/office/powerpoint/2010/main" val="12399207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endParaRPr lang="en-US" baseline="0" dirty="0" smtClean="0"/>
          </a:p>
          <a:p>
            <a:r>
              <a:rPr lang="en-US" baseline="0" dirty="0" smtClean="0"/>
              <a:t>It just requires that you can collect RNA molecules from your sample of interest, convert it to </a:t>
            </a:r>
            <a:r>
              <a:rPr lang="en-US" baseline="0" dirty="0" err="1" smtClean="0"/>
              <a:t>cDNA</a:t>
            </a:r>
            <a:r>
              <a:rPr lang="en-US" baseline="0" dirty="0" smtClean="0"/>
              <a:t>,</a:t>
            </a:r>
          </a:p>
          <a:p>
            <a:r>
              <a:rPr lang="en-US" baseline="0" dirty="0" smtClean="0"/>
              <a:t>---</a:t>
            </a:r>
          </a:p>
          <a:p>
            <a:endParaRPr lang="en-US" baseline="0" dirty="0" smtClean="0"/>
          </a:p>
          <a:p>
            <a:r>
              <a:rPr lang="en-US" baseline="0" dirty="0" smtClean="0"/>
              <a:t> and then perform high throughput sequencing using your favorite next-generation sequencing technology.</a:t>
            </a:r>
          </a:p>
          <a:p>
            <a:endParaRPr lang="en-US" baseline="0" dirty="0" smtClean="0"/>
          </a:p>
          <a:p>
            <a:endParaRPr lang="en-US" baseline="0" dirty="0" smtClean="0"/>
          </a:p>
          <a:p>
            <a:r>
              <a:rPr lang="en-US" baseline="0" dirty="0" smtClean="0"/>
              <a:t># image from:  http://</a:t>
            </a:r>
            <a:r>
              <a:rPr lang="en-US" baseline="0" dirty="0" err="1" smtClean="0"/>
              <a:t>tolweb.org</a:t>
            </a:r>
            <a:r>
              <a:rPr lang="en-US" baseline="0" dirty="0" smtClean="0"/>
              <a:t>/tree/</a:t>
            </a:r>
            <a:r>
              <a:rPr lang="en-US" baseline="0" dirty="0" err="1" smtClean="0"/>
              <a:t>home.pages</a:t>
            </a:r>
            <a:r>
              <a:rPr lang="en-US" baseline="0" dirty="0" smtClean="0"/>
              <a:t>/</a:t>
            </a:r>
            <a:r>
              <a:rPr lang="en-US" baseline="0" dirty="0" err="1" smtClean="0"/>
              <a:t>aboutoverview.html#imguse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1</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In any case, the transcriptome reads that are generated from sequencing are often much shorter than the original transcript molecules they were derived from, and one of the key </a:t>
            </a:r>
            <a:r>
              <a:rPr lang="en-US" baseline="0" dirty="0" err="1" smtClean="0"/>
              <a:t>bioinformatic</a:t>
            </a:r>
            <a:r>
              <a:rPr lang="en-US" baseline="0" dirty="0" smtClean="0"/>
              <a:t> challenges is to reconstruct the original full length transcript from the shorter sequencing reads.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18</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two different</a:t>
            </a:r>
            <a:r>
              <a:rPr lang="en-US" baseline="0" dirty="0" smtClean="0"/>
              <a:t> commonly used strategies for reconstructing transcripts from RNA-</a:t>
            </a:r>
            <a:r>
              <a:rPr lang="en-US" baseline="0" dirty="0" err="1" smtClean="0"/>
              <a:t>Seq</a:t>
            </a:r>
            <a:r>
              <a:rPr lang="en-US" baseline="0" dirty="0" smtClean="0"/>
              <a:t> reads.</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  </a:t>
            </a:r>
          </a:p>
          <a:p>
            <a:endParaRPr lang="en-US" baseline="0" dirty="0" smtClean="0"/>
          </a:p>
          <a:p>
            <a:r>
              <a:rPr lang="en-US" baseline="0" dirty="0" smtClean="0"/>
              <a:t>When mapping the RNA-</a:t>
            </a:r>
            <a:r>
              <a:rPr lang="en-US" baseline="0" dirty="0" err="1" smtClean="0"/>
              <a:t>Seq</a:t>
            </a:r>
            <a:r>
              <a:rPr lang="en-US" baseline="0" dirty="0" smtClean="0"/>
              <a:t> reads to the genome, the aligner takes into account that the RNA-</a:t>
            </a:r>
            <a:r>
              <a:rPr lang="en-US" baseline="0" dirty="0" err="1" smtClean="0"/>
              <a:t>Seq</a:t>
            </a:r>
            <a:r>
              <a:rPr lang="en-US" baseline="0" dirty="0" smtClean="0"/>
              <a:t> reads are derived from fully processed transcripts that have undergone intron splicing, and maps the spliced transcript fragments across intervening </a:t>
            </a:r>
            <a:r>
              <a:rPr lang="en-US" baseline="0" dirty="0" err="1" smtClean="0"/>
              <a:t>intronic</a:t>
            </a:r>
            <a:r>
              <a:rPr lang="en-US" baseline="0" dirty="0" smtClean="0"/>
              <a:t> sequences that occur in the genome.  </a:t>
            </a:r>
          </a:p>
          <a:p>
            <a:endParaRPr lang="en-US" baseline="0" dirty="0" smtClean="0"/>
          </a:p>
          <a:p>
            <a:r>
              <a:rPr lang="en-US" baseline="0" dirty="0" smtClean="0"/>
              <a:t>In this view, candidate intron sequences are shown as thin lines separating the mapped read segments.</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Clusters of aligned reads reveal the exon and intron components of transcript structures, and these alignments can be further assembled into transcript isoforms.</a:t>
            </a:r>
          </a:p>
          <a:p>
            <a:endParaRPr lang="en-US" baseline="0" dirty="0" smtClean="0"/>
          </a:p>
          <a:p>
            <a:r>
              <a:rPr lang="en-US" baseline="0" dirty="0" smtClean="0"/>
              <a:t>Whenever there are multiple introns that overlap but have different splice sites, we have evidence of alternative splicing, as those splicing events had to derive from differently processed transcript molecules.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there has been much progress in the last two decades towards sequencing and assembling genomes of a wide variety of model and non-model organisms, it is still very often the case that a reference genome is not available for your organism of interest, or that the reference genome that is available is not a perfect match to your sample, which could contain significant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Instead of reconstructing transcripts using a reference genome, transcripts</a:t>
            </a:r>
            <a:r>
              <a:rPr lang="en-US" baseline="0" dirty="0" smtClean="0"/>
              <a:t> can be reconstructed in a genome-free way in a process termed de novo assembly.</a:t>
            </a:r>
            <a:endParaRPr lang="en-US" dirty="0" smtClean="0"/>
          </a:p>
          <a:p>
            <a:endParaRPr lang="en-US" dirty="0" smtClean="0"/>
          </a:p>
          <a:p>
            <a:r>
              <a:rPr lang="en-US" dirty="0" smtClean="0"/>
              <a:t>Here,</a:t>
            </a:r>
            <a:r>
              <a:rPr lang="en-US" baseline="0" dirty="0" smtClean="0"/>
              <a:t> overlapping sequences between reads are directly leveraged to assemble longer transcript sequences.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even if it’s not a perfect match to your sample, you could align the reconstructed transcripts to that genome to further glean insights into intron and exon structures as well as any sequence variations between your transcriptome and the reference genome.  This can be particularly useful in biomedical applications, as I’ll highlight later on.</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4</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54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a:t>
            </a:r>
            <a:r>
              <a:rPr lang="en-US" baseline="0" dirty="0" smtClean="0"/>
              <a:t> is quite simple.</a:t>
            </a:r>
            <a:endParaRPr lang="en-US" dirty="0" smtClean="0"/>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a:t>
            </a:r>
          </a:p>
          <a:p>
            <a:r>
              <a:rPr lang="en-US" dirty="0" smtClean="0"/>
              <a:t>----</a:t>
            </a:r>
          </a:p>
          <a:p>
            <a:r>
              <a:rPr lang="en-US" dirty="0" smtClean="0"/>
              <a:t>and</a:t>
            </a:r>
            <a:r>
              <a:rPr lang="en-US" baseline="0" dirty="0" smtClean="0"/>
              <a:t> builds a </a:t>
            </a:r>
            <a:r>
              <a:rPr lang="en-US" baseline="0" dirty="0" err="1" smtClean="0"/>
              <a:t>hashtable</a:t>
            </a:r>
            <a:r>
              <a:rPr lang="en-US" baseline="0" dirty="0" smtClean="0"/>
              <a:t> containing the </a:t>
            </a:r>
            <a:r>
              <a:rPr lang="en-US" baseline="0" dirty="0" err="1" smtClean="0"/>
              <a:t>kmers</a:t>
            </a:r>
            <a:r>
              <a:rPr lang="en-US" baseline="0" dirty="0" smtClean="0"/>
              <a:t> and the count of the number of times that </a:t>
            </a:r>
            <a:r>
              <a:rPr lang="en-US" baseline="0" dirty="0" err="1" smtClean="0"/>
              <a:t>kmer</a:t>
            </a:r>
            <a:r>
              <a:rPr lang="en-US" baseline="0" dirty="0" smtClean="0"/>
              <a:t> is found in all the reads.</a:t>
            </a:r>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77</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While there are currently available sequencing technologies that are capable of sequencing full-length transcript molecules, they tend to be relatively expensive and have lower yields than the technologies more commonly employed in this area.  </a:t>
            </a:r>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79</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80</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81</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82</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88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areas where de novo transcriptome assembly is particularly relevant to biomedical research.</a:t>
            </a:r>
            <a:r>
              <a:rPr lang="en-US" baseline="0" dirty="0" smtClean="0"/>
              <a:t> </a:t>
            </a:r>
          </a:p>
          <a:p>
            <a:endParaRPr lang="en-US" baseline="0" dirty="0" smtClean="0"/>
          </a:p>
          <a:p>
            <a:r>
              <a:rPr lang="en-US" baseline="0" dirty="0" smtClean="0"/>
              <a:t>Mostly, it involves cases where the reference human genome is not entirely sufficient for exploring medically relevant transcriptome samples.</a:t>
            </a:r>
          </a:p>
          <a:p>
            <a:endParaRPr lang="en-US" baseline="0" dirty="0" smtClean="0"/>
          </a:p>
          <a:p>
            <a:r>
              <a:rPr lang="en-US" baseline="0" dirty="0" smtClean="0"/>
              <a:t>This is especially the case for cancer transcriptomes.</a:t>
            </a:r>
          </a:p>
          <a:p>
            <a:endParaRPr lang="en-US" baseline="0" dirty="0" smtClean="0"/>
          </a:p>
          <a:p>
            <a:r>
              <a:rPr lang="en-US" baseline="0" dirty="0" smtClean="0"/>
              <a:t>One of the ways in which cancer can occur is through aberrant chromosome rearrangements that lead to novel gene fusions, which act as oncogenes and drive </a:t>
            </a:r>
            <a:r>
              <a:rPr lang="en-US" baseline="0" dirty="0" err="1" smtClean="0"/>
              <a:t>tumorigenesis</a:t>
            </a:r>
            <a:r>
              <a:rPr lang="en-US" baseline="0" dirty="0" smtClean="0"/>
              <a:t>.  One of the best examples of this is the BCR—ABL1 fusion that is found to occur in </a:t>
            </a:r>
            <a:r>
              <a:rPr lang="en-US" baseline="0" dirty="0" err="1" smtClean="0"/>
              <a:t>approxmiately</a:t>
            </a:r>
            <a:r>
              <a:rPr lang="en-US" baseline="0" dirty="0" smtClean="0"/>
              <a:t> 95% of chronic </a:t>
            </a:r>
            <a:r>
              <a:rPr lang="en-US" baseline="0" dirty="0" err="1" smtClean="0"/>
              <a:t>myleogenous</a:t>
            </a:r>
            <a:r>
              <a:rPr lang="en-US" baseline="0" dirty="0" smtClean="0"/>
              <a:t> </a:t>
            </a:r>
            <a:r>
              <a:rPr lang="en-US" baseline="0" dirty="0" err="1" smtClean="0"/>
              <a:t>leukemias</a:t>
            </a:r>
            <a:r>
              <a:rPr lang="en-US" baseline="0" dirty="0" smtClean="0"/>
              <a:t>.  This fusion gene results from a chromosomal translocation between normal </a:t>
            </a:r>
            <a:r>
              <a:rPr lang="en-US" baseline="0" dirty="0" err="1" smtClean="0"/>
              <a:t>chrosomes</a:t>
            </a:r>
            <a:r>
              <a:rPr lang="en-US" baseline="0" dirty="0" smtClean="0"/>
              <a:t> 9 and 22, generating hybrid chromosomes and yielding the BCR—ABL1 fusion gene.  </a:t>
            </a:r>
          </a:p>
          <a:p>
            <a:endParaRPr lang="en-US" baseline="0" dirty="0" smtClean="0"/>
          </a:p>
          <a:p>
            <a:r>
              <a:rPr lang="en-US" baseline="0" dirty="0" smtClean="0"/>
              <a:t>This fusion gene can be easily detected by RNA-</a:t>
            </a:r>
            <a:r>
              <a:rPr lang="en-US" baseline="0" dirty="0" err="1" smtClean="0"/>
              <a:t>Seq</a:t>
            </a:r>
            <a:r>
              <a:rPr lang="en-US" baseline="0" dirty="0" smtClean="0"/>
              <a:t> de novo transcriptome assembly.   </a:t>
            </a:r>
          </a:p>
          <a:p>
            <a:endParaRPr lang="en-US" baseline="0" dirty="0" smtClean="0"/>
          </a:p>
          <a:p>
            <a:r>
              <a:rPr lang="en-US" baseline="0" dirty="0" smtClean="0"/>
              <a:t>This fusion gene shows up to a lower extent in other </a:t>
            </a:r>
            <a:r>
              <a:rPr lang="en-US" baseline="0" dirty="0" err="1" smtClean="0"/>
              <a:t>leukemias</a:t>
            </a:r>
            <a:r>
              <a:rPr lang="en-US" baseline="0" dirty="0" smtClean="0"/>
              <a:t> as well.  </a:t>
            </a:r>
          </a:p>
          <a:p>
            <a:endParaRPr lang="en-US" baseline="0" dirty="0" smtClean="0"/>
          </a:p>
          <a:p>
            <a:r>
              <a:rPr lang="en-US" baseline="0" dirty="0" smtClean="0"/>
              <a:t>---</a:t>
            </a:r>
          </a:p>
          <a:p>
            <a:endParaRPr lang="en-US" baseline="0" dirty="0" smtClean="0"/>
          </a:p>
          <a:p>
            <a:r>
              <a:rPr lang="en-US" dirty="0" smtClean="0"/>
              <a:t>A study performed a few years ago used</a:t>
            </a:r>
            <a:r>
              <a:rPr lang="en-US" baseline="0" dirty="0" smtClean="0"/>
              <a:t> de novo transcriptome assembly to identify a number of fusion transcripts in a cohort of acute myeloid </a:t>
            </a:r>
            <a:r>
              <a:rPr lang="en-US" baseline="0" dirty="0" err="1" smtClean="0"/>
              <a:t>leukemias</a:t>
            </a:r>
            <a:r>
              <a:rPr lang="en-US" baseline="0" dirty="0" smtClean="0"/>
              <a:t>.  In this figure, the different fusion partners are shown along the circumference of the circle, and the width of lines drawn between them represent the number of patient samples containing that fusion.</a:t>
            </a:r>
          </a:p>
          <a:p>
            <a:endParaRPr lang="en-US" baseline="0" dirty="0" smtClean="0"/>
          </a:p>
          <a:p>
            <a:r>
              <a:rPr lang="en-US" baseline="0" dirty="0" smtClean="0"/>
              <a:t>----</a:t>
            </a:r>
          </a:p>
          <a:p>
            <a:r>
              <a:rPr lang="en-US" baseline="0" dirty="0" smtClean="0"/>
              <a:t>BCR-ABL1 was found in a small number of AML samples. </a:t>
            </a:r>
          </a:p>
          <a:p>
            <a:r>
              <a:rPr lang="en-US" baseline="0" smtClean="0"/>
              <a:t>----</a:t>
            </a:r>
          </a:p>
          <a:p>
            <a:r>
              <a:rPr lang="en-US" baseline="0" dirty="0" smtClean="0"/>
              <a:t> For AML, the dominant fusion was found to be between the RARA and PML genes.</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smtClean="0"/>
          </a:p>
          <a:p>
            <a:r>
              <a:rPr lang="en-US" dirty="0" smtClean="0"/>
              <a:t>https://</a:t>
            </a:r>
            <a:r>
              <a:rPr lang="en-US" dirty="0" err="1" smtClean="0"/>
              <a:t>www.ncbi.nlm.nih.gov</a:t>
            </a:r>
            <a:r>
              <a:rPr lang="en-US" dirty="0" smtClean="0"/>
              <a:t>/</a:t>
            </a:r>
            <a:r>
              <a:rPr lang="en-US" dirty="0" err="1" smtClean="0"/>
              <a:t>pmc</a:t>
            </a:r>
            <a:r>
              <a:rPr lang="en-US" dirty="0" smtClean="0"/>
              <a:t>/articles/PMC3767041/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90</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conventional sequencing technologies involve generating a sequencing library which entails fragmenting the original </a:t>
            </a:r>
            <a:r>
              <a:rPr lang="en-US" baseline="0" dirty="0" err="1" smtClean="0"/>
              <a:t>kilobase</a:t>
            </a:r>
            <a:r>
              <a:rPr lang="en-US" baseline="0" dirty="0" smtClean="0"/>
              <a:t> sized transcript molecules into smaller chunks that are on average only a few hundred bases in length.</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13</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Another biomedical application of de novo transcriptome assembly</a:t>
            </a:r>
            <a:r>
              <a:rPr lang="en-US" baseline="0" dirty="0" smtClean="0"/>
              <a:t> tied to cancer involves reconstructing transcripts derived from pathogens represented by reads in an RNA-</a:t>
            </a:r>
            <a:r>
              <a:rPr lang="en-US" baseline="0" dirty="0" err="1" smtClean="0"/>
              <a:t>Seq</a:t>
            </a:r>
            <a:r>
              <a:rPr lang="en-US" baseline="0" dirty="0" smtClean="0"/>
              <a:t> sample.  There are several viruses and a couple of bacterial species that are known to cause cancer, and there are a number of additional microbial species that have been implicated as contributing to if not being drivers of </a:t>
            </a:r>
            <a:r>
              <a:rPr lang="en-US" baseline="0" dirty="0" err="1" smtClean="0"/>
              <a:t>tumorigenesis</a:t>
            </a:r>
            <a:r>
              <a:rPr lang="en-US" baseline="0" dirty="0" smtClean="0"/>
              <a:t>.  </a:t>
            </a:r>
          </a:p>
          <a:p>
            <a:endParaRPr lang="en-US" baseline="0" dirty="0" smtClean="0"/>
          </a:p>
          <a:p>
            <a:r>
              <a:rPr lang="en-US" baseline="0" dirty="0" smtClean="0"/>
              <a:t>Transcripts corresponding to these foreign sources won’t be captured or reconstructed by aligning to a human reference genome, but they can be captured and assembled using de novo transcriptome assembly methods.  </a:t>
            </a:r>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Human_papillomavirus_infection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91</a:t>
            </a:fld>
            <a:endParaRPr lang="en-US"/>
          </a:p>
        </p:txBody>
      </p:sp>
    </p:spTree>
    <p:extLst>
      <p:ext uri="{BB962C8B-B14F-4D97-AF65-F5344CB8AC3E}">
        <p14:creationId xmlns:p14="http://schemas.microsoft.com/office/powerpoint/2010/main" val="12650737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comparing genome guided</a:t>
            </a:r>
            <a:r>
              <a:rPr lang="en-US" baseline="0" dirty="0" smtClean="0"/>
              <a:t> to genome-free de novo assembly methods, we find that genome-guided methods have an advantage.  In using the genome as a scaffold, little to no overlap between reads is required for assembly.  If the reads are simply within a short distance along the genome, one might conclude that they were derived from the same transcript and reconstruct that transcript using the genome sequence to fill in any small gap.</a:t>
            </a:r>
          </a:p>
          <a:p>
            <a:endParaRPr lang="en-US" baseline="0" dirty="0" smtClean="0"/>
          </a:p>
          <a:p>
            <a:r>
              <a:rPr lang="en-US" baseline="0" dirty="0" smtClean="0"/>
              <a:t>De novo transcriptome assembly using de </a:t>
            </a:r>
            <a:r>
              <a:rPr lang="en-US" baseline="0" dirty="0" err="1" smtClean="0"/>
              <a:t>Bruijn</a:t>
            </a:r>
            <a:r>
              <a:rPr lang="en-US" baseline="0" dirty="0" smtClean="0"/>
              <a:t> graphs will require that at least two reads overlap by a certain number of bases in order to be connected within the graph.</a:t>
            </a:r>
          </a:p>
          <a:p>
            <a:endParaRPr lang="en-US" baseline="0" dirty="0" smtClean="0"/>
          </a:p>
          <a:p>
            <a:r>
              <a:rPr lang="en-US" baseline="0" dirty="0" smtClean="0"/>
              <a:t>Because of these overlap requirements, genome-guided approaches can be far more sensitive for reconstructing transcripts that are lowly expressed or have few reads due to shallow sequencing.</a:t>
            </a:r>
          </a:p>
          <a:p>
            <a:endParaRPr lang="en-US" baseline="0" dirty="0" smtClean="0"/>
          </a:p>
          <a:p>
            <a:r>
              <a:rPr lang="en-US" baseline="0" dirty="0" smtClean="0"/>
              <a:t>---</a:t>
            </a:r>
          </a:p>
          <a:p>
            <a:endParaRPr lang="en-US" baseline="0" dirty="0" smtClean="0"/>
          </a:p>
          <a:p>
            <a:r>
              <a:rPr lang="en-US" baseline="0" dirty="0" smtClean="0"/>
              <a:t>Here are the results of an example study showing the number of fully reconstructed mouse transcripts as a function of sequencing depth for a genome-guided and genome-free transcript reconstruction method.  At low sequencing depth, the genome-guided method has far greater sensitivity for full-length reconstruction.  As the read depth is increased, the differences do dissipate due to the de novo method capturing increased numbers of overlapping reads.</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92</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we’ve seen that there are two main</a:t>
            </a:r>
            <a:r>
              <a:rPr lang="en-US" baseline="0" dirty="0" smtClean="0"/>
              <a:t> paradigms for reconstructing transcripts based on RNA-</a:t>
            </a:r>
            <a:r>
              <a:rPr lang="en-US" baseline="0" dirty="0" err="1" smtClean="0"/>
              <a:t>Seq</a:t>
            </a:r>
            <a:r>
              <a:rPr lang="en-US" baseline="0" dirty="0" smtClean="0"/>
              <a:t> data.</a:t>
            </a:r>
          </a:p>
          <a:p>
            <a:endParaRPr lang="en-US" baseline="0" dirty="0" smtClean="0"/>
          </a:p>
          <a:p>
            <a:r>
              <a:rPr lang="en-US" baseline="0" dirty="0" smtClean="0"/>
              <a:t>These assembly approaches involve building directed graphs to represent relationships among read sequences or splice patterns and traversing paths in the graphs to reconstruct transcripts.</a:t>
            </a:r>
          </a:p>
          <a:p>
            <a:endParaRPr lang="en-US" baseline="0" dirty="0" smtClean="0"/>
          </a:p>
          <a:p>
            <a:r>
              <a:rPr lang="en-US" baseline="0" dirty="0" smtClean="0"/>
              <a:t>There are advantages and disadvantages to each approach.  The genome-guided approach requires an RNA-</a:t>
            </a:r>
            <a:r>
              <a:rPr lang="en-US" baseline="0" dirty="0" err="1" smtClean="0"/>
              <a:t>Seq</a:t>
            </a:r>
            <a:r>
              <a:rPr lang="en-US" baseline="0" dirty="0" smtClean="0"/>
              <a:t> sample that’s a good match to the corresponding reference, and if they’re missing from the reference, they won’t be reconstructed.  However, the genome-guided approach can be very sensitive for reconstructing lowly expressed transcripts or working in the context of shallow sequence coverage.</a:t>
            </a:r>
          </a:p>
          <a:p>
            <a:endParaRPr lang="en-US" baseline="0" dirty="0" smtClean="0"/>
          </a:p>
          <a:p>
            <a:r>
              <a:rPr lang="en-US" baseline="0" dirty="0" smtClean="0"/>
              <a:t>De novo assembly is most flexible in that it should work on just about any RNA-</a:t>
            </a:r>
            <a:r>
              <a:rPr lang="en-US" baseline="0" dirty="0" err="1" smtClean="0"/>
              <a:t>Seq</a:t>
            </a:r>
            <a:r>
              <a:rPr lang="en-US" baseline="0" dirty="0" smtClean="0"/>
              <a:t> sample, assuming the reads are not terribly short and the sequence coverage is sufficient to capture </a:t>
            </a:r>
            <a:r>
              <a:rPr lang="en-US" baseline="0" dirty="0" err="1" smtClean="0"/>
              <a:t>kmer</a:t>
            </a:r>
            <a:r>
              <a:rPr lang="en-US" baseline="0" dirty="0" smtClean="0"/>
              <a:t>-sized overlaps between reads.</a:t>
            </a:r>
          </a:p>
          <a:p>
            <a:endParaRPr lang="en-US" baseline="0" dirty="0" smtClean="0"/>
          </a:p>
          <a:p>
            <a:r>
              <a:rPr lang="en-US" baseline="0" dirty="0" smtClean="0"/>
              <a:t>And finally, we’ve seen that there are several biomedical applications for de novo transcriptome assembly, mostly focusing on those transcripts that are not well represented by the reference genome.  This includes fusion transcript reconstruction in cancer samples, and detecting viral or microbial pathogens that may associate with samples derived from disease states.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93</a:t>
            </a:fld>
            <a:endParaRPr lang="en-US"/>
          </a:p>
        </p:txBody>
      </p:sp>
    </p:spTree>
    <p:extLst>
      <p:ext uri="{BB962C8B-B14F-4D97-AF65-F5344CB8AC3E}">
        <p14:creationId xmlns:p14="http://schemas.microsoft.com/office/powerpoint/2010/main" val="2639256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94</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95</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96</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97</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99</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100</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101</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These transcript fragments are then sequenced from one or both ends of the fragment, generating either single-end reads or paired-end reads, and the read lengths are typically on the order of 75 to 150 bases, although the technology is constantly improving and read lengths can be pushed into greater lengths.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14</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103</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104</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113</a:t>
            </a:fld>
            <a:endParaRPr lang="en-US"/>
          </a:p>
        </p:txBody>
      </p:sp>
    </p:spTree>
    <p:extLst>
      <p:ext uri="{BB962C8B-B14F-4D97-AF65-F5344CB8AC3E}">
        <p14:creationId xmlns:p14="http://schemas.microsoft.com/office/powerpoint/2010/main" val="233109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4144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5657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73176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22916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70225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0F65D3-854A-CB4D-BBF7-78F447419000}"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415589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90373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0F65D3-854A-CB4D-BBF7-78F447419000}" type="datetimeFigureOut">
              <a:rPr lang="en-US" smtClean="0"/>
              <a:t>9/9/17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335898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0F65D3-854A-CB4D-BBF7-78F447419000}" type="datetimeFigureOut">
              <a:rPr lang="en-US" smtClean="0"/>
              <a:t>9/9/17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04391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F65D3-854A-CB4D-BBF7-78F447419000}" type="datetimeFigureOut">
              <a:rPr lang="en-US" smtClean="0"/>
              <a:t>9/9/17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0522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235917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65D3-854A-CB4D-BBF7-78F447419000}"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2297F-F05C-4349-94ED-413B1690ABF8}" type="slidenum">
              <a:rPr lang="en-US" smtClean="0"/>
              <a:t>‹#›</a:t>
            </a:fld>
            <a:endParaRPr lang="en-US"/>
          </a:p>
        </p:txBody>
      </p:sp>
    </p:spTree>
    <p:extLst>
      <p:ext uri="{BB962C8B-B14F-4D97-AF65-F5344CB8AC3E}">
        <p14:creationId xmlns:p14="http://schemas.microsoft.com/office/powerpoint/2010/main" val="15658215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F65D3-854A-CB4D-BBF7-78F447419000}" type="datetimeFigureOut">
              <a:rPr lang="en-US" smtClean="0"/>
              <a:t>9/9/17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2297F-F05C-4349-94ED-413B1690ABF8}" type="slidenum">
              <a:rPr lang="en-US" smtClean="0"/>
              <a:t>‹#›</a:t>
            </a:fld>
            <a:endParaRPr lang="en-US"/>
          </a:p>
        </p:txBody>
      </p:sp>
    </p:spTree>
    <p:extLst>
      <p:ext uri="{BB962C8B-B14F-4D97-AF65-F5344CB8AC3E}">
        <p14:creationId xmlns:p14="http://schemas.microsoft.com/office/powerpoint/2010/main" val="89233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7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youtube.com/watch?v=fCd6B5HRaZ8"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5.jpe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8.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0"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jpe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2261266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84883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345525965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smtClean="0"/>
              <a:t>RPKM (reads per kb per M) used with Single-end RNA-</a:t>
            </a:r>
            <a:r>
              <a:rPr lang="en-US" dirty="0" err="1" smtClean="0"/>
              <a:t>Seq</a:t>
            </a:r>
            <a:r>
              <a:rPr lang="en-US" dirty="0" smtClean="0"/>
              <a:t> reads</a:t>
            </a:r>
          </a:p>
          <a:p>
            <a:r>
              <a:rPr lang="en-US" dirty="0" smtClean="0"/>
              <a:t>FPKM used with Paired-end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1756433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13562434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38"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908717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4626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String Tie (Tuxedo)</a:t>
            </a:r>
          </a:p>
          <a:p>
            <a:pPr marL="285750" indent="-285750">
              <a:buFont typeface="Arial"/>
              <a:buChar char="•"/>
            </a:pPr>
            <a:r>
              <a:rPr lang="en-US" dirty="0" smtClean="0"/>
              <a:t>RSEM, </a:t>
            </a:r>
            <a:r>
              <a:rPr lang="en-US" dirty="0" err="1" smtClean="0"/>
              <a:t>eXpress</a:t>
            </a:r>
            <a:r>
              <a:rPr lang="en-US" dirty="0" smtClean="0"/>
              <a:t> (genome-free)</a:t>
            </a:r>
          </a:p>
          <a:p>
            <a:pPr marL="285750" indent="-285750">
              <a:buFont typeface="Arial"/>
              <a:buChar char="•"/>
            </a:pPr>
            <a:r>
              <a:rPr lang="en-US" dirty="0" err="1" smtClean="0"/>
              <a:t>Kallisto</a:t>
            </a:r>
            <a:r>
              <a:rPr lang="en-US" dirty="0" smtClean="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smtClean="0"/>
              <a:t>Estimate expression,</a:t>
            </a:r>
          </a:p>
          <a:p>
            <a:r>
              <a:rPr lang="en-US" sz="1600" dirty="0" smtClean="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smtClean="0"/>
              <a:t>Adj</a:t>
            </a:r>
            <a:r>
              <a:rPr lang="en-US" sz="1600" dirty="0" smtClean="0"/>
              <a:t> Model </a:t>
            </a:r>
            <a:r>
              <a:rPr lang="en-US" sz="1600" dirty="0" err="1" smtClean="0"/>
              <a:t>Params</a:t>
            </a:r>
            <a:r>
              <a:rPr lang="en-US" sz="1600" dirty="0" smtClean="0"/>
              <a:t>,</a:t>
            </a:r>
          </a:p>
          <a:p>
            <a:r>
              <a:rPr lang="en-US" sz="1600" dirty="0" smtClean="0"/>
              <a:t>Proportioning Reads</a:t>
            </a:r>
            <a:endParaRPr lang="en-US" sz="1600" dirty="0"/>
          </a:p>
        </p:txBody>
      </p:sp>
    </p:spTree>
    <p:extLst>
      <p:ext uri="{BB962C8B-B14F-4D97-AF65-F5344CB8AC3E}">
        <p14:creationId xmlns:p14="http://schemas.microsoft.com/office/powerpoint/2010/main" val="263002665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2 at 11.2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76" y="1278036"/>
            <a:ext cx="7975600" cy="4191000"/>
          </a:xfrm>
          <a:prstGeom prst="rect">
            <a:avLst/>
          </a:prstGeom>
        </p:spPr>
      </p:pic>
      <p:sp>
        <p:nvSpPr>
          <p:cNvPr id="5" name="TextBox 4"/>
          <p:cNvSpPr txBox="1"/>
          <p:nvPr/>
        </p:nvSpPr>
        <p:spPr>
          <a:xfrm>
            <a:off x="2183050" y="198381"/>
            <a:ext cx="5165046" cy="523220"/>
          </a:xfrm>
          <a:prstGeom prst="rect">
            <a:avLst/>
          </a:prstGeom>
          <a:noFill/>
        </p:spPr>
        <p:txBody>
          <a:bodyPr wrap="none" rtlCol="0">
            <a:spAutoFit/>
          </a:bodyPr>
          <a:lstStyle/>
          <a:p>
            <a:r>
              <a:rPr lang="en-US" sz="2800" b="1" dirty="0" smtClean="0"/>
              <a:t>Expression Quantification Results</a:t>
            </a:r>
            <a:endParaRPr lang="en-US" sz="2800" b="1" dirty="0"/>
          </a:p>
        </p:txBody>
      </p:sp>
      <p:sp>
        <p:nvSpPr>
          <p:cNvPr id="6" name="TextBox 5"/>
          <p:cNvSpPr txBox="1"/>
          <p:nvPr/>
        </p:nvSpPr>
        <p:spPr>
          <a:xfrm>
            <a:off x="3433341" y="714326"/>
            <a:ext cx="1837913" cy="369332"/>
          </a:xfrm>
          <a:prstGeom prst="rect">
            <a:avLst/>
          </a:prstGeom>
          <a:noFill/>
        </p:spPr>
        <p:txBody>
          <a:bodyPr wrap="none" rtlCol="0">
            <a:spAutoFit/>
          </a:bodyPr>
          <a:lstStyle/>
          <a:p>
            <a:r>
              <a:rPr lang="en-US" dirty="0" smtClean="0"/>
              <a:t>(ex. from </a:t>
            </a:r>
            <a:r>
              <a:rPr lang="en-US" dirty="0" err="1" smtClean="0"/>
              <a:t>Kallisto</a:t>
            </a:r>
            <a:r>
              <a:rPr lang="en-US" dirty="0" smtClean="0"/>
              <a:t>)</a:t>
            </a:r>
            <a:endParaRPr lang="en-US" dirty="0"/>
          </a:p>
        </p:txBody>
      </p:sp>
    </p:spTree>
    <p:extLst>
      <p:ext uri="{BB962C8B-B14F-4D97-AF65-F5344CB8AC3E}">
        <p14:creationId xmlns:p14="http://schemas.microsoft.com/office/powerpoint/2010/main" val="42871482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37" y="903463"/>
            <a:ext cx="8250977" cy="523220"/>
          </a:xfrm>
          <a:prstGeom prst="rect">
            <a:avLst/>
          </a:prstGeom>
          <a:noFill/>
        </p:spPr>
        <p:txBody>
          <a:bodyPr wrap="none" rtlCol="0">
            <a:spAutoFit/>
          </a:bodyPr>
          <a:lstStyle/>
          <a:p>
            <a:r>
              <a:rPr lang="en-US" sz="2800" b="1" dirty="0" smtClean="0"/>
              <a:t>Evaluating the quality of your </a:t>
            </a:r>
            <a:r>
              <a:rPr lang="en-US" sz="2800" b="1" u="sng" dirty="0" err="1" smtClean="0"/>
              <a:t>transcriptome</a:t>
            </a:r>
            <a:r>
              <a:rPr lang="en-US" sz="2800" b="1" dirty="0" smtClean="0"/>
              <a:t> assembly</a:t>
            </a:r>
            <a:endParaRPr lang="en-US" sz="2800" b="1" dirty="0"/>
          </a:p>
        </p:txBody>
      </p:sp>
      <p:pic>
        <p:nvPicPr>
          <p:cNvPr id="2" name="Picture 1"/>
          <p:cNvPicPr>
            <a:picLocks noChangeAspect="1"/>
          </p:cNvPicPr>
          <p:nvPr/>
        </p:nvPicPr>
        <p:blipFill>
          <a:blip r:embed="rId2"/>
          <a:stretch>
            <a:fillRect/>
          </a:stretch>
        </p:blipFill>
        <p:spPr>
          <a:xfrm>
            <a:off x="3014364" y="2177632"/>
            <a:ext cx="3048000" cy="2082800"/>
          </a:xfrm>
          <a:prstGeom prst="rect">
            <a:avLst/>
          </a:prstGeom>
        </p:spPr>
      </p:pic>
    </p:spTree>
    <p:extLst>
      <p:ext uri="{BB962C8B-B14F-4D97-AF65-F5344CB8AC3E}">
        <p14:creationId xmlns:p14="http://schemas.microsoft.com/office/powerpoint/2010/main" val="326417291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smtClean="0"/>
              <a:t>De novo </a:t>
            </a:r>
            <a:r>
              <a:rPr lang="en-US" sz="2400" b="1" dirty="0" err="1" smtClean="0"/>
              <a:t>Transcriptome</a:t>
            </a:r>
            <a:r>
              <a:rPr lang="en-US" sz="2400" b="1" dirty="0" smtClean="0"/>
              <a:t> Assembly is Prone to Certain Types of Errors </a:t>
            </a:r>
            <a:endParaRPr lang="en-US" sz="2400" b="1" dirty="0"/>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296888344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96" y="87860"/>
            <a:ext cx="3606800" cy="622300"/>
          </a:xfrm>
          <a:prstGeom prst="rect">
            <a:avLst/>
          </a:prstGeom>
        </p:spPr>
      </p:pic>
      <p:pic>
        <p:nvPicPr>
          <p:cNvPr id="5" name="Picture 4" descr="Screen Shot 2016-09-07 at 11.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25" y="785750"/>
            <a:ext cx="3634542" cy="5288725"/>
          </a:xfrm>
          <a:prstGeom prst="rect">
            <a:avLst/>
          </a:prstGeom>
        </p:spPr>
      </p:pic>
      <p:pic>
        <p:nvPicPr>
          <p:cNvPr id="6" name="Picture 5" descr="Screen Shot 2016-09-07 at 11.3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962" y="754904"/>
            <a:ext cx="3690054" cy="5304453"/>
          </a:xfrm>
          <a:prstGeom prst="rect">
            <a:avLst/>
          </a:prstGeom>
        </p:spPr>
      </p:pic>
      <p:sp>
        <p:nvSpPr>
          <p:cNvPr id="7" name="TextBox 6"/>
          <p:cNvSpPr txBox="1"/>
          <p:nvPr/>
        </p:nvSpPr>
        <p:spPr>
          <a:xfrm>
            <a:off x="4853616" y="6400722"/>
            <a:ext cx="4157057" cy="369332"/>
          </a:xfrm>
          <a:prstGeom prst="rect">
            <a:avLst/>
          </a:prstGeom>
          <a:noFill/>
        </p:spPr>
        <p:txBody>
          <a:bodyPr wrap="none" rtlCol="0">
            <a:spAutoFit/>
          </a:bodyPr>
          <a:lstStyle/>
          <a:p>
            <a:r>
              <a:rPr lang="en-US" dirty="0" smtClean="0"/>
              <a:t>Smith-Unna et al. Genome Research, 2016</a:t>
            </a:r>
            <a:endParaRPr lang="en-US" dirty="0"/>
          </a:p>
        </p:txBody>
      </p:sp>
    </p:spTree>
    <p:extLst>
      <p:ext uri="{BB962C8B-B14F-4D97-AF65-F5344CB8AC3E}">
        <p14:creationId xmlns:p14="http://schemas.microsoft.com/office/powerpoint/2010/main" val="330471400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smtClean="0"/>
              <a:t>Simple Quantitative and Qualitative Assembly Metrics</a:t>
            </a:r>
            <a:endParaRPr lang="en-US" sz="2800" b="1" dirty="0"/>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smtClean="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smtClean="0"/>
              <a:t>Align reads to the assembled transcripts using Bowtie.</a:t>
            </a:r>
          </a:p>
          <a:p>
            <a:r>
              <a:rPr lang="en-US" sz="2000" dirty="0" smtClean="0"/>
              <a:t>A typical ‘good’ assembly has ~80 % reads mapping to the assembly</a:t>
            </a:r>
          </a:p>
          <a:p>
            <a:r>
              <a:rPr lang="en-US" sz="2000" dirty="0"/>
              <a:t>a</a:t>
            </a:r>
            <a:r>
              <a:rPr lang="en-US" sz="2000" dirty="0" smtClean="0"/>
              <a:t>nd ~80% are properly paired.</a:t>
            </a:r>
            <a:endParaRPr lang="en-US" sz="2000" dirty="0"/>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smtClean="0"/>
                <a:t>Proper pairs</a:t>
              </a:r>
              <a:endParaRPr lang="en-US" dirty="0"/>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smtClean="0"/>
                <a:t>Given read pair: </a:t>
              </a:r>
              <a:endParaRPr lang="en-US" sz="1600" dirty="0"/>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smtClean="0"/>
                <a:t>Possible mapping contexts in the Trinity assembly are reported:</a:t>
              </a:r>
              <a:endParaRPr lang="en-US" sz="1600" dirty="0"/>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smtClean="0"/>
                <a:t>Improper pairs</a:t>
              </a:r>
              <a:endParaRPr lang="en-US" dirty="0"/>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smtClean="0"/>
                  <a:t>Left only</a:t>
                </a:r>
                <a:endParaRPr lang="en-US" dirty="0"/>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smtClean="0"/>
                  <a:t>Right only</a:t>
                </a:r>
                <a:endParaRPr lang="en-US" dirty="0"/>
              </a:p>
            </p:txBody>
          </p:sp>
        </p:grpSp>
      </p:grpSp>
    </p:spTree>
    <p:extLst>
      <p:ext uri="{BB962C8B-B14F-4D97-AF65-F5344CB8AC3E}">
        <p14:creationId xmlns:p14="http://schemas.microsoft.com/office/powerpoint/2010/main" val="270938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smtClean="0"/>
              <a:t>Illumina</a:t>
            </a:r>
            <a:r>
              <a:rPr lang="en-US" sz="3200" b="1" dirty="0" smtClean="0"/>
              <a:t> Sequencing by Synthesis</a:t>
            </a:r>
            <a:endParaRPr lang="en-US" sz="3200" b="1" dirty="0"/>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3848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smtClean="0"/>
              <a:t>Assembled transcript </a:t>
            </a:r>
            <a:r>
              <a:rPr lang="en-US" sz="2400" b="1" dirty="0" err="1" smtClean="0"/>
              <a:t>contig</a:t>
            </a:r>
            <a:r>
              <a:rPr lang="en-US" sz="2400" b="1" dirty="0" smtClean="0"/>
              <a:t> is only as good as its read support.</a:t>
            </a:r>
            <a:endParaRPr lang="en-US" sz="2400" b="1" dirty="0"/>
          </a:p>
        </p:txBody>
      </p:sp>
    </p:spTree>
    <p:extLst>
      <p:ext uri="{BB962C8B-B14F-4D97-AF65-F5344CB8AC3E}">
        <p14:creationId xmlns:p14="http://schemas.microsoft.com/office/powerpoint/2010/main" val="180240995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329926761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smtClean="0"/>
              <a:t>Can Examine Transcript Read Support Using IGV</a:t>
            </a:r>
            <a:endParaRPr lang="en-US" sz="2400" b="1" dirty="0"/>
          </a:p>
        </p:txBody>
      </p:sp>
    </p:spTree>
    <p:extLst>
      <p:ext uri="{BB962C8B-B14F-4D97-AF65-F5344CB8AC3E}">
        <p14:creationId xmlns:p14="http://schemas.microsoft.com/office/powerpoint/2010/main" val="341010737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smtClean="0"/>
              <a:t>(Trinity transcripts aligned to the genome using GMAP)</a:t>
            </a:r>
            <a:endParaRPr lang="en-US" dirty="0"/>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416402535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smtClean="0"/>
              <a:t>The </a:t>
            </a:r>
            <a:r>
              <a:rPr lang="en-US" sz="4000" dirty="0" err="1" smtClean="0"/>
              <a:t>Contig</a:t>
            </a:r>
            <a:r>
              <a:rPr lang="en-US" sz="4000" dirty="0" smtClean="0"/>
              <a:t> N50 statistic</a:t>
            </a:r>
            <a:endParaRPr lang="en-US" sz="4000" dirty="0"/>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smtClean="0"/>
              <a:t>“At least half of assembled bases are in </a:t>
            </a:r>
            <a:r>
              <a:rPr lang="en-US" sz="3200" dirty="0" err="1" smtClean="0"/>
              <a:t>contigs</a:t>
            </a:r>
            <a:r>
              <a:rPr lang="en-US" sz="3200" dirty="0" smtClean="0"/>
              <a:t> that are at least </a:t>
            </a:r>
            <a:r>
              <a:rPr lang="en-US" sz="3200" b="1" i="1" dirty="0" smtClean="0"/>
              <a:t>N50</a:t>
            </a:r>
            <a:r>
              <a:rPr lang="en-US" sz="3200" dirty="0" smtClean="0"/>
              <a:t> bases in length”</a:t>
            </a:r>
            <a:endParaRPr lang="en-US" sz="3200" dirty="0"/>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smtClean="0"/>
              <a:t>In genome assemblies – used often to judge ‘which assembly is better’</a:t>
            </a:r>
            <a:endParaRPr lang="en-US" sz="2000" dirty="0"/>
          </a:p>
        </p:txBody>
      </p:sp>
      <p:graphicFrame>
        <p:nvGraphicFramePr>
          <p:cNvPr id="8" name="Chart 7"/>
          <p:cNvGraphicFramePr>
            <a:graphicFrameLocks/>
          </p:cNvGraphicFramePr>
          <p:nvPr>
            <p:extLst>
              <p:ext uri="{D42A27DB-BD31-4B8C-83A1-F6EECF244321}">
                <p14:modId xmlns:p14="http://schemas.microsoft.com/office/powerpoint/2010/main" val="2198687614"/>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smtClean="0"/>
              <a:t>1M</a:t>
            </a:r>
            <a:endParaRPr lang="en-US" sz="1600" b="1" dirty="0"/>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smtClean="0"/>
              <a:t>750k</a:t>
            </a:r>
            <a:endParaRPr lang="en-US" sz="1600" b="1" dirty="0"/>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smtClean="0"/>
              <a:t>500k</a:t>
            </a:r>
            <a:endParaRPr lang="en-US" sz="1600" b="1" dirty="0"/>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smtClean="0"/>
              <a:t>250k</a:t>
            </a:r>
            <a:endParaRPr lang="en-US" sz="1600" b="1" dirty="0"/>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smtClean="0"/>
              <a:t>N50 </a:t>
            </a:r>
            <a:r>
              <a:rPr lang="en-US" dirty="0" err="1" smtClean="0"/>
              <a:t>contig</a:t>
            </a:r>
            <a:r>
              <a:rPr lang="en-US" dirty="0" smtClean="0"/>
              <a:t> length = 500k</a:t>
            </a:r>
            <a:endParaRPr lang="en-US" dirty="0"/>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smtClean="0"/>
              <a:t>Assemblies ordered by length:</a:t>
            </a:r>
            <a:endParaRPr lang="en-US" b="1" dirty="0"/>
          </a:p>
        </p:txBody>
      </p:sp>
    </p:spTree>
    <p:extLst>
      <p:ext uri="{BB962C8B-B14F-4D97-AF65-F5344CB8AC3E}">
        <p14:creationId xmlns:p14="http://schemas.microsoft.com/office/powerpoint/2010/main" val="294839891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smtClean="0"/>
              <a:t>Expression</a:t>
            </a:r>
            <a:endParaRPr lang="en-US" dirty="0"/>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smtClean="0"/>
              <a:t>Often, most assembled transcripts are *very* lowly expressed</a:t>
            </a:r>
          </a:p>
          <a:p>
            <a:pPr algn="ctr"/>
            <a:r>
              <a:rPr lang="en-US" sz="2400" dirty="0" smtClean="0"/>
              <a:t>(How many ‘transcripts &amp; genes’ are there really?)</a:t>
            </a:r>
            <a:endParaRPr lang="en-US" sz="2400" dirty="0"/>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smtClean="0"/>
                <a:t>20k transcripts</a:t>
              </a:r>
              <a:endParaRPr lang="en-US" dirty="0"/>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smtClean="0"/>
              <a:t>Cumulative</a:t>
            </a:r>
          </a:p>
          <a:p>
            <a:pPr algn="ctr"/>
            <a:r>
              <a:rPr lang="en-US" sz="2400" dirty="0" smtClean="0"/>
              <a:t># of </a:t>
            </a:r>
          </a:p>
          <a:p>
            <a:pPr algn="ctr"/>
            <a:r>
              <a:rPr lang="en-US" sz="2400" dirty="0" smtClean="0"/>
              <a:t>Transcripts</a:t>
            </a:r>
            <a:endParaRPr lang="en-US" sz="2400" dirty="0"/>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smtClean="0"/>
                <a:t>1.4 million Trinity  transcript </a:t>
              </a:r>
              <a:r>
                <a:rPr lang="en-US" dirty="0" err="1" smtClean="0"/>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smtClean="0">
                  <a:solidFill>
                    <a:srgbClr val="660066"/>
                  </a:solidFill>
                </a:rPr>
                <a:t>N50 ~ 500 bases</a:t>
              </a:r>
              <a:endParaRPr lang="en-US" sz="1600" dirty="0">
                <a:solidFill>
                  <a:srgbClr val="660066"/>
                </a:solidFill>
              </a:endParaRP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smtClean="0"/>
              <a:t>* Salamander </a:t>
            </a:r>
            <a:r>
              <a:rPr lang="en-US" sz="1400" dirty="0" err="1" smtClean="0"/>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smtClean="0"/>
              <a:t>-1 * minimum TPM </a:t>
            </a:r>
            <a:endParaRPr lang="en-US" dirty="0"/>
          </a:p>
        </p:txBody>
      </p:sp>
    </p:spTree>
    <p:extLst>
      <p:ext uri="{BB962C8B-B14F-4D97-AF65-F5344CB8AC3E}">
        <p14:creationId xmlns:p14="http://schemas.microsoft.com/office/powerpoint/2010/main" val="916751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smtClean="0"/>
              <a:t>N50 Calculation for </a:t>
            </a:r>
            <a:r>
              <a:rPr lang="en-US" sz="3200" i="1" dirty="0" err="1" smtClean="0"/>
              <a:t>Transcriptome</a:t>
            </a:r>
            <a:r>
              <a:rPr lang="en-US" sz="3200" dirty="0" smtClean="0"/>
              <a:t> Assemblies??</a:t>
            </a:r>
            <a:endParaRPr lang="en-US" sz="3200" dirty="0"/>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smtClean="0"/>
              <a:t>In </a:t>
            </a:r>
            <a:r>
              <a:rPr lang="en-US" sz="2000" dirty="0" err="1" smtClean="0"/>
              <a:t>transcriptome</a:t>
            </a:r>
            <a:r>
              <a:rPr lang="en-US" sz="2000" dirty="0" smtClean="0"/>
              <a:t> assemblies – N50 is </a:t>
            </a:r>
            <a:r>
              <a:rPr lang="en-US" sz="2000" b="1" i="1" dirty="0" smtClean="0"/>
              <a:t>not</a:t>
            </a:r>
            <a:r>
              <a:rPr lang="en-US" sz="2000" dirty="0" smtClean="0"/>
              <a:t> very useful.</a:t>
            </a:r>
          </a:p>
          <a:p>
            <a:pPr marL="742950" lvl="1" indent="-285750">
              <a:buFont typeface="Arial"/>
              <a:buChar char="•"/>
            </a:pPr>
            <a:r>
              <a:rPr lang="en-US" sz="2000" dirty="0" smtClean="0"/>
              <a:t> Overzealous isoform annotation for long transcripts drives higher N50</a:t>
            </a:r>
          </a:p>
          <a:p>
            <a:pPr marL="742950" lvl="1" indent="-285750">
              <a:buFont typeface="Arial"/>
              <a:buChar char="•"/>
            </a:pPr>
            <a:r>
              <a:rPr lang="en-US" sz="2000" dirty="0" smtClean="0"/>
              <a:t>Very sensitive reconstruction for short lowly expressed transcripts drives lower N50</a:t>
            </a:r>
            <a:endParaRPr lang="en-US" sz="2000" dirty="0"/>
          </a:p>
        </p:txBody>
      </p:sp>
      <p:graphicFrame>
        <p:nvGraphicFramePr>
          <p:cNvPr id="5" name="Chart 4"/>
          <p:cNvGraphicFramePr>
            <a:graphicFrameLocks/>
          </p:cNvGraphicFramePr>
          <p:nvPr>
            <p:extLst>
              <p:ext uri="{D42A27DB-BD31-4B8C-83A1-F6EECF244321}">
                <p14:modId xmlns:p14="http://schemas.microsoft.com/office/powerpoint/2010/main" val="2866356649"/>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344039" cy="369332"/>
          </a:xfrm>
          <a:prstGeom prst="rect">
            <a:avLst/>
          </a:prstGeom>
          <a:noFill/>
        </p:spPr>
        <p:txBody>
          <a:bodyPr wrap="none" rtlCol="0">
            <a:spAutoFit/>
          </a:bodyPr>
          <a:lstStyle/>
          <a:p>
            <a:r>
              <a:rPr lang="en-US" dirty="0" smtClean="0"/>
              <a:t>…</a:t>
            </a:r>
            <a:endParaRPr lang="en-US" dirty="0"/>
          </a:p>
        </p:txBody>
      </p:sp>
      <p:sp>
        <p:nvSpPr>
          <p:cNvPr id="7" name="TextBox 6"/>
          <p:cNvSpPr txBox="1"/>
          <p:nvPr/>
        </p:nvSpPr>
        <p:spPr>
          <a:xfrm>
            <a:off x="8247821" y="2590679"/>
            <a:ext cx="886631" cy="369332"/>
          </a:xfrm>
          <a:prstGeom prst="rect">
            <a:avLst/>
          </a:prstGeom>
          <a:noFill/>
        </p:spPr>
        <p:txBody>
          <a:bodyPr wrap="none" rtlCol="0">
            <a:spAutoFit/>
          </a:bodyPr>
          <a:lstStyle/>
          <a:p>
            <a:r>
              <a:rPr lang="en-US" dirty="0"/>
              <a:t>3</a:t>
            </a:r>
            <a:r>
              <a:rPr lang="en-US" dirty="0" smtClean="0"/>
              <a:t>00000</a:t>
            </a:r>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smtClean="0"/>
              <a:t>N50 length?</a:t>
            </a:r>
            <a:endParaRPr lang="en-US" dirty="0"/>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smtClean="0"/>
              <a:t>(small)</a:t>
            </a:r>
            <a:endParaRPr lang="en-US" dirty="0"/>
          </a:p>
        </p:txBody>
      </p:sp>
    </p:spTree>
    <p:extLst>
      <p:ext uri="{BB962C8B-B14F-4D97-AF65-F5344CB8AC3E}">
        <p14:creationId xmlns:p14="http://schemas.microsoft.com/office/powerpoint/2010/main" val="604518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smtClean="0"/>
              <a:t>Sort </a:t>
            </a:r>
            <a:r>
              <a:rPr lang="en-US" dirty="0" err="1" smtClean="0"/>
              <a:t>contigs</a:t>
            </a:r>
            <a:r>
              <a:rPr lang="en-US" dirty="0" smtClean="0"/>
              <a:t> by expression value, </a:t>
            </a:r>
            <a:r>
              <a:rPr lang="en-US" dirty="0" err="1" smtClean="0"/>
              <a:t>descendingly</a:t>
            </a:r>
            <a:r>
              <a:rPr lang="en-US" dirty="0" smtClean="0"/>
              <a:t>.</a:t>
            </a:r>
          </a:p>
          <a:p>
            <a:pPr marL="285750" indent="-285750">
              <a:buFont typeface="Arial"/>
              <a:buChar char="•"/>
            </a:pPr>
            <a:r>
              <a:rPr lang="en-US" dirty="0" smtClean="0"/>
              <a:t>Compute N50 given minimum % total expression data thresholds =&gt;  ExN50</a:t>
            </a:r>
            <a:endParaRPr lang="en-US" dirty="0"/>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smtClean="0"/>
                <a:t>N50=3457,</a:t>
              </a:r>
            </a:p>
            <a:p>
              <a:pPr algn="ctr"/>
              <a:r>
                <a:rPr lang="en-US" dirty="0"/>
                <a:t>a</a:t>
              </a:r>
              <a:r>
                <a:rPr lang="en-US" dirty="0" smtClean="0"/>
                <a:t>nd</a:t>
              </a:r>
            </a:p>
            <a:p>
              <a:pPr algn="ctr"/>
              <a:r>
                <a:rPr lang="en-US" dirty="0" smtClean="0"/>
                <a:t>24K transcripts</a:t>
              </a:r>
              <a:endParaRPr lang="en-US" dirty="0"/>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55842" y="389614"/>
            <a:ext cx="8148384" cy="400110"/>
          </a:xfrm>
          <a:prstGeom prst="rect">
            <a:avLst/>
          </a:prstGeom>
          <a:noFill/>
        </p:spPr>
        <p:txBody>
          <a:bodyPr wrap="none" rtlCol="0">
            <a:spAutoFit/>
          </a:bodyPr>
          <a:lstStyle/>
          <a:p>
            <a:r>
              <a:rPr lang="en-US" sz="2000" b="1" dirty="0" smtClean="0"/>
              <a:t>Compute N50 Based on the Top-most Highly Expressed Transcripts (ExN50)</a:t>
            </a:r>
            <a:endParaRPr lang="en-US" sz="2000" b="1" dirty="0"/>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smtClean="0"/>
                <a:t>90% of </a:t>
              </a:r>
            </a:p>
            <a:p>
              <a:pPr algn="ctr"/>
              <a:r>
                <a:rPr lang="en-US" dirty="0" smtClean="0"/>
                <a:t>expression data</a:t>
              </a:r>
              <a:endParaRPr lang="en-US" dirty="0"/>
            </a:p>
          </p:txBody>
        </p:sp>
      </p:grpSp>
    </p:spTree>
    <p:extLst>
      <p:ext uri="{BB962C8B-B14F-4D97-AF65-F5344CB8AC3E}">
        <p14:creationId xmlns:p14="http://schemas.microsoft.com/office/powerpoint/2010/main" val="964990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smtClean="0"/>
              <a:t>ExN50 Profiles for Different Trinity Assemblies Using Different Read Depths</a:t>
            </a:r>
            <a:endParaRPr lang="en-US" sz="2000" b="1" dirty="0"/>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smtClean="0"/>
              <a:t>Note shift in ExN50 profiles as you assemble more and more reads.</a:t>
            </a:r>
            <a:endParaRPr lang="en-US" dirty="0"/>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smtClean="0"/>
              <a:t>* Candida </a:t>
            </a:r>
            <a:r>
              <a:rPr lang="en-US" sz="1600" dirty="0" err="1" smtClean="0"/>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smtClean="0"/>
              <a:t>Thousands of </a:t>
            </a:r>
            <a:br>
              <a:rPr lang="en-US" dirty="0" smtClean="0"/>
            </a:br>
            <a:r>
              <a:rPr lang="en-US" dirty="0" smtClean="0"/>
              <a:t>Reads</a:t>
            </a:r>
            <a:endParaRPr lang="en-US" dirty="0"/>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smtClean="0"/>
              <a:t>Millions of Reads</a:t>
            </a:r>
            <a:endParaRPr lang="en-US" dirty="0"/>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96620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smtClean="0"/>
              <a:t>Evaluating the quality of your </a:t>
            </a:r>
            <a:r>
              <a:rPr lang="en-US" sz="2800" b="1" dirty="0" err="1" smtClean="0"/>
              <a:t>transcriptome</a:t>
            </a:r>
            <a:r>
              <a:rPr lang="en-US" sz="2800" b="1" dirty="0" smtClean="0"/>
              <a:t> assembly</a:t>
            </a:r>
            <a:endParaRPr lang="en-US" sz="2800" b="1" dirty="0"/>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smtClean="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smtClean="0"/>
              <a:t>M</a:t>
            </a:r>
            <a:endParaRPr lang="en-US" dirty="0"/>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smtClean="0"/>
              <a:t>*</a:t>
            </a:r>
            <a:endParaRPr lang="en-US" dirty="0"/>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smtClean="0"/>
              <a:t>Known protein (SWISSPROT)</a:t>
            </a:r>
            <a:endParaRPr lang="en-US" sz="1600" b="1" dirty="0"/>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smtClean="0"/>
              <a:t>Trinity transcript</a:t>
            </a:r>
            <a:endParaRPr lang="en-US" b="1" dirty="0"/>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smtClean="0"/>
                  <a:t>Haas et al. Nat. </a:t>
                </a:r>
                <a:r>
                  <a:rPr lang="en-US" dirty="0" err="1" smtClean="0"/>
                  <a:t>Protoc</a:t>
                </a:r>
                <a:r>
                  <a:rPr lang="en-US" dirty="0" smtClean="0"/>
                  <a:t>. 2013</a:t>
                </a:r>
                <a:endParaRPr lang="en-US" dirty="0"/>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smtClean="0"/>
                <a:t>* Mouse </a:t>
              </a:r>
              <a:r>
                <a:rPr lang="en-US" sz="1400" dirty="0" err="1" smtClean="0"/>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smtClean="0">
                <a:solidFill>
                  <a:srgbClr val="FF0000"/>
                </a:solidFill>
              </a:rPr>
              <a:t>Have you sequenced deeply enough?</a:t>
            </a:r>
            <a:endParaRPr lang="en-US" sz="2000" b="1" dirty="0">
              <a:solidFill>
                <a:srgbClr val="FF0000"/>
              </a:solidFill>
            </a:endParaRPr>
          </a:p>
        </p:txBody>
      </p:sp>
    </p:spTree>
    <p:extLst>
      <p:ext uri="{BB962C8B-B14F-4D97-AF65-F5344CB8AC3E}">
        <p14:creationId xmlns:p14="http://schemas.microsoft.com/office/powerpoint/2010/main" val="3511755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sp>
        <p:nvSpPr>
          <p:cNvPr id="3" name="Freeform 2"/>
          <p:cNvSpPr/>
          <p:nvPr/>
        </p:nvSpPr>
        <p:spPr>
          <a:xfrm>
            <a:off x="841375" y="777875"/>
            <a:ext cx="7858125" cy="5524500"/>
          </a:xfrm>
          <a:custGeom>
            <a:avLst/>
            <a:gdLst>
              <a:gd name="connsiteX0" fmla="*/ 2381250 w 7858125"/>
              <a:gd name="connsiteY0" fmla="*/ 0 h 5524500"/>
              <a:gd name="connsiteX1" fmla="*/ 2524125 w 7858125"/>
              <a:gd name="connsiteY1" fmla="*/ 1841500 h 5524500"/>
              <a:gd name="connsiteX2" fmla="*/ 1127125 w 7858125"/>
              <a:gd name="connsiteY2" fmla="*/ 2143125 h 5524500"/>
              <a:gd name="connsiteX3" fmla="*/ 0 w 7858125"/>
              <a:gd name="connsiteY3" fmla="*/ 2063750 h 5524500"/>
              <a:gd name="connsiteX4" fmla="*/ 412750 w 7858125"/>
              <a:gd name="connsiteY4" fmla="*/ 5524500 h 5524500"/>
              <a:gd name="connsiteX5" fmla="*/ 7858125 w 7858125"/>
              <a:gd name="connsiteY5" fmla="*/ 5318125 h 5524500"/>
              <a:gd name="connsiteX6" fmla="*/ 7842250 w 7858125"/>
              <a:gd name="connsiteY6" fmla="*/ 0 h 5524500"/>
              <a:gd name="connsiteX7" fmla="*/ 2381250 w 7858125"/>
              <a:gd name="connsiteY7" fmla="*/ 0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8125" h="5524500">
                <a:moveTo>
                  <a:pt x="2381250" y="0"/>
                </a:moveTo>
                <a:lnTo>
                  <a:pt x="2524125" y="1841500"/>
                </a:lnTo>
                <a:lnTo>
                  <a:pt x="1127125" y="2143125"/>
                </a:lnTo>
                <a:lnTo>
                  <a:pt x="0" y="2063750"/>
                </a:lnTo>
                <a:lnTo>
                  <a:pt x="412750" y="5524500"/>
                </a:lnTo>
                <a:lnTo>
                  <a:pt x="7858125" y="5318125"/>
                </a:lnTo>
                <a:cubicBezTo>
                  <a:pt x="7852833" y="3545417"/>
                  <a:pt x="7847542" y="1772708"/>
                  <a:pt x="7842250" y="0"/>
                </a:cubicBezTo>
                <a:lnTo>
                  <a:pt x="238125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60154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Tree>
    <p:extLst>
      <p:ext uri="{BB962C8B-B14F-4D97-AF65-F5344CB8AC3E}">
        <p14:creationId xmlns:p14="http://schemas.microsoft.com/office/powerpoint/2010/main" val="374786645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Tree>
    <p:extLst>
      <p:ext uri="{BB962C8B-B14F-4D97-AF65-F5344CB8AC3E}">
        <p14:creationId xmlns:p14="http://schemas.microsoft.com/office/powerpoint/2010/main" val="215772018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Tree>
    <p:extLst>
      <p:ext uri="{BB962C8B-B14F-4D97-AF65-F5344CB8AC3E}">
        <p14:creationId xmlns:p14="http://schemas.microsoft.com/office/powerpoint/2010/main" val="1293998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smtClean="0"/>
              <a:t>“</a:t>
            </a:r>
            <a:r>
              <a:rPr lang="en-US" dirty="0"/>
              <a:t>the RSEM-</a:t>
            </a:r>
            <a:r>
              <a:rPr lang="en-US" dirty="0" smtClean="0"/>
              <a:t>EVAL score </a:t>
            </a:r>
            <a:r>
              <a:rPr lang="en-US" dirty="0"/>
              <a:t>of an assembly is defined as the log joint probability</a:t>
            </a:r>
          </a:p>
          <a:p>
            <a:r>
              <a:rPr lang="en-US" dirty="0"/>
              <a:t>of the assembly A  and the reads D  used to construct </a:t>
            </a:r>
            <a:r>
              <a:rPr lang="en-US" dirty="0" smtClean="0"/>
              <a:t>it”</a:t>
            </a:r>
            <a:endParaRPr lang="en-US" dirty="0"/>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
        <p:nvSpPr>
          <p:cNvPr id="8" name="Rectangle 7"/>
          <p:cNvSpPr/>
          <p:nvPr/>
        </p:nvSpPr>
        <p:spPr>
          <a:xfrm>
            <a:off x="1508123" y="3373992"/>
            <a:ext cx="6644263" cy="2574983"/>
          </a:xfrm>
          <a:prstGeom prst="rect">
            <a:avLst/>
          </a:prstGeom>
          <a:solidFill>
            <a:srgbClr val="FFFFFF">
              <a:alpha val="6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tx1"/>
                </a:solidFill>
              </a:rPr>
              <a:t>Bigger Score = Better Assembly</a:t>
            </a:r>
            <a:endParaRPr lang="en-US" sz="3600" b="1" dirty="0">
              <a:solidFill>
                <a:schemeClr val="tx1"/>
              </a:solidFill>
            </a:endParaRPr>
          </a:p>
        </p:txBody>
      </p:sp>
    </p:spTree>
    <p:extLst>
      <p:ext uri="{BB962C8B-B14F-4D97-AF65-F5344CB8AC3E}">
        <p14:creationId xmlns:p14="http://schemas.microsoft.com/office/powerpoint/2010/main" val="320465242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1931815"/>
            <a:ext cx="7886700" cy="3594100"/>
          </a:xfrm>
          <a:prstGeom prst="rect">
            <a:avLst/>
          </a:prstGeom>
        </p:spPr>
      </p:pic>
      <p:sp>
        <p:nvSpPr>
          <p:cNvPr id="5" name="TextBox 4"/>
          <p:cNvSpPr txBox="1"/>
          <p:nvPr/>
        </p:nvSpPr>
        <p:spPr>
          <a:xfrm>
            <a:off x="686851" y="1025985"/>
            <a:ext cx="8123998" cy="646331"/>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smtClean="0"/>
              <a:t>Detonate: Which assembly is better?</a:t>
            </a:r>
            <a:endParaRPr lang="en-US" sz="3200" b="1" dirty="0"/>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smtClean="0"/>
              <a:t>Ref Genome –based metric</a:t>
            </a:r>
            <a:endParaRPr lang="en-US" b="1" dirty="0"/>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smtClean="0"/>
              <a:t>RSEM-EVAL Genome-free metric</a:t>
            </a:r>
            <a:endParaRPr lang="en-US" b="1" dirty="0"/>
          </a:p>
        </p:txBody>
      </p:sp>
      <p:sp>
        <p:nvSpPr>
          <p:cNvPr id="2" name="TextBox 1"/>
          <p:cNvSpPr txBox="1"/>
          <p:nvPr/>
        </p:nvSpPr>
        <p:spPr>
          <a:xfrm>
            <a:off x="8232596" y="1828169"/>
            <a:ext cx="1010738" cy="646331"/>
          </a:xfrm>
          <a:prstGeom prst="rect">
            <a:avLst/>
          </a:prstGeom>
          <a:noFill/>
        </p:spPr>
        <p:txBody>
          <a:bodyPr wrap="none" rtlCol="0">
            <a:spAutoFit/>
          </a:bodyPr>
          <a:lstStyle/>
          <a:p>
            <a:r>
              <a:rPr lang="en-US" b="1" i="1" dirty="0" smtClean="0">
                <a:solidFill>
                  <a:srgbClr val="750001"/>
                </a:solidFill>
              </a:rPr>
              <a:t>Yay </a:t>
            </a:r>
          </a:p>
          <a:p>
            <a:r>
              <a:rPr lang="en-US" b="1" i="1" dirty="0" smtClean="0">
                <a:solidFill>
                  <a:srgbClr val="750001"/>
                </a:solidFill>
              </a:rPr>
              <a:t>Trinity!!</a:t>
            </a:r>
            <a:endParaRPr lang="en-US" b="1" i="1" dirty="0">
              <a:solidFill>
                <a:srgbClr val="750001"/>
              </a:solidFill>
            </a:endParaRPr>
          </a:p>
        </p:txBody>
      </p:sp>
    </p:spTree>
    <p:extLst>
      <p:ext uri="{BB962C8B-B14F-4D97-AF65-F5344CB8AC3E}">
        <p14:creationId xmlns:p14="http://schemas.microsoft.com/office/powerpoint/2010/main" val="1267502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sp>
        <p:nvSpPr>
          <p:cNvPr id="3" name="Freeform 2"/>
          <p:cNvSpPr/>
          <p:nvPr/>
        </p:nvSpPr>
        <p:spPr>
          <a:xfrm>
            <a:off x="1730375" y="1317625"/>
            <a:ext cx="7000875" cy="4905375"/>
          </a:xfrm>
          <a:custGeom>
            <a:avLst/>
            <a:gdLst>
              <a:gd name="connsiteX0" fmla="*/ 3921125 w 7000875"/>
              <a:gd name="connsiteY0" fmla="*/ 142875 h 4905375"/>
              <a:gd name="connsiteX1" fmla="*/ 4016375 w 7000875"/>
              <a:gd name="connsiteY1" fmla="*/ 2444750 h 4905375"/>
              <a:gd name="connsiteX2" fmla="*/ 2905125 w 7000875"/>
              <a:gd name="connsiteY2" fmla="*/ 3286125 h 4905375"/>
              <a:gd name="connsiteX3" fmla="*/ 0 w 7000875"/>
              <a:gd name="connsiteY3" fmla="*/ 3619500 h 4905375"/>
              <a:gd name="connsiteX4" fmla="*/ 222250 w 7000875"/>
              <a:gd name="connsiteY4" fmla="*/ 4762500 h 4905375"/>
              <a:gd name="connsiteX5" fmla="*/ 7000875 w 7000875"/>
              <a:gd name="connsiteY5" fmla="*/ 4905375 h 4905375"/>
              <a:gd name="connsiteX6" fmla="*/ 6905625 w 7000875"/>
              <a:gd name="connsiteY6" fmla="*/ 0 h 4905375"/>
              <a:gd name="connsiteX7" fmla="*/ 3937000 w 7000875"/>
              <a:gd name="connsiteY7" fmla="*/ 190500 h 49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0875" h="4905375">
                <a:moveTo>
                  <a:pt x="3921125" y="142875"/>
                </a:moveTo>
                <a:lnTo>
                  <a:pt x="4016375" y="2444750"/>
                </a:lnTo>
                <a:lnTo>
                  <a:pt x="2905125" y="3286125"/>
                </a:lnTo>
                <a:lnTo>
                  <a:pt x="0" y="3619500"/>
                </a:lnTo>
                <a:lnTo>
                  <a:pt x="222250" y="4762500"/>
                </a:lnTo>
                <a:lnTo>
                  <a:pt x="7000875" y="4905375"/>
                </a:lnTo>
                <a:lnTo>
                  <a:pt x="6905625" y="0"/>
                </a:lnTo>
                <a:lnTo>
                  <a:pt x="3937000" y="190500"/>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7" name="TextBox 6"/>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Tree>
    <p:extLst>
      <p:ext uri="{BB962C8B-B14F-4D97-AF65-F5344CB8AC3E}">
        <p14:creationId xmlns:p14="http://schemas.microsoft.com/office/powerpoint/2010/main" val="25679854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pic>
        <p:nvPicPr>
          <p:cNvPr id="6" name="Picture 5"/>
          <p:cNvPicPr>
            <a:picLocks noChangeAspect="1"/>
          </p:cNvPicPr>
          <p:nvPr/>
        </p:nvPicPr>
        <p:blipFill>
          <a:blip r:embed="rId4"/>
          <a:stretch>
            <a:fillRect/>
          </a:stretch>
        </p:blipFill>
        <p:spPr>
          <a:xfrm>
            <a:off x="6493747" y="2382580"/>
            <a:ext cx="2315090" cy="1625670"/>
          </a:xfrm>
          <a:prstGeom prst="rect">
            <a:avLst/>
          </a:prstGeom>
        </p:spPr>
      </p:pic>
      <p:sp>
        <p:nvSpPr>
          <p:cNvPr id="7" name="TextBox 6"/>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8" name="TextBox 7"/>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3" name="TextBox 2"/>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29624333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2235639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Interpreting Base Quality Values</a:t>
            </a:r>
            <a:endParaRPr lang="en-US" dirty="0"/>
          </a:p>
        </p:txBody>
      </p:sp>
      <p:sp>
        <p:nvSpPr>
          <p:cNvPr id="8" name="TextBox 7"/>
          <p:cNvSpPr txBox="1"/>
          <p:nvPr/>
        </p:nvSpPr>
        <p:spPr>
          <a:xfrm>
            <a:off x="587403" y="1198144"/>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9" name="Group 8"/>
          <p:cNvGrpSpPr/>
          <p:nvPr/>
        </p:nvGrpSpPr>
        <p:grpSpPr>
          <a:xfrm>
            <a:off x="7491654" y="1474303"/>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
        <p:nvSpPr>
          <p:cNvPr id="15" name="TextBox 14"/>
          <p:cNvSpPr txBox="1"/>
          <p:nvPr/>
        </p:nvSpPr>
        <p:spPr>
          <a:xfrm>
            <a:off x="680522" y="3470654"/>
            <a:ext cx="4906474" cy="369332"/>
          </a:xfrm>
          <a:prstGeom prst="rect">
            <a:avLst/>
          </a:prstGeom>
          <a:noFill/>
        </p:spPr>
        <p:txBody>
          <a:bodyPr wrap="none" rtlCol="0">
            <a:spAutoFit/>
          </a:bodyPr>
          <a:lstStyle/>
          <a:p>
            <a:r>
              <a:rPr lang="en-US" dirty="0" err="1" smtClean="0"/>
              <a:t>Phred_Quality_Value</a:t>
            </a:r>
            <a:r>
              <a:rPr lang="en-US" dirty="0" smtClean="0"/>
              <a:t> = </a:t>
            </a:r>
            <a:r>
              <a:rPr lang="en-US" dirty="0" err="1" smtClean="0"/>
              <a:t>AsciiEncodedQual</a:t>
            </a:r>
            <a:r>
              <a:rPr lang="en-US" dirty="0" smtClean="0"/>
              <a:t>(‘B’) – 33</a:t>
            </a:r>
            <a:endParaRPr lang="en-US" dirty="0"/>
          </a:p>
        </p:txBody>
      </p:sp>
      <p:sp>
        <p:nvSpPr>
          <p:cNvPr id="16" name="TextBox 15"/>
          <p:cNvSpPr txBox="1"/>
          <p:nvPr/>
        </p:nvSpPr>
        <p:spPr>
          <a:xfrm>
            <a:off x="5842913" y="3470654"/>
            <a:ext cx="585805" cy="369332"/>
          </a:xfrm>
          <a:prstGeom prst="rect">
            <a:avLst/>
          </a:prstGeom>
          <a:noFill/>
        </p:spPr>
        <p:txBody>
          <a:bodyPr wrap="none" rtlCol="0">
            <a:spAutoFit/>
          </a:bodyPr>
          <a:lstStyle/>
          <a:p>
            <a:r>
              <a:rPr lang="en-US" dirty="0"/>
              <a:t>= </a:t>
            </a:r>
            <a:r>
              <a:rPr lang="en-US" dirty="0" smtClean="0"/>
              <a:t>30</a:t>
            </a:r>
            <a:endParaRPr lang="en-US" dirty="0"/>
          </a:p>
        </p:txBody>
      </p:sp>
      <p:sp>
        <p:nvSpPr>
          <p:cNvPr id="17" name="TextBox 16"/>
          <p:cNvSpPr txBox="1"/>
          <p:nvPr/>
        </p:nvSpPr>
        <p:spPr>
          <a:xfrm>
            <a:off x="682082" y="4015328"/>
            <a:ext cx="4665948" cy="369332"/>
          </a:xfrm>
          <a:prstGeom prst="rect">
            <a:avLst/>
          </a:prstGeom>
          <a:noFill/>
        </p:spPr>
        <p:txBody>
          <a:bodyPr wrap="none" rtlCol="0">
            <a:spAutoFit/>
          </a:bodyPr>
          <a:lstStyle/>
          <a:p>
            <a:r>
              <a:rPr lang="en-US" dirty="0" err="1" smtClean="0"/>
              <a:t>Phred_Quality_Value</a:t>
            </a:r>
            <a:r>
              <a:rPr lang="en-US" dirty="0" smtClean="0"/>
              <a:t> = -10 * log</a:t>
            </a:r>
            <a:r>
              <a:rPr lang="en-US" baseline="-25000" dirty="0" smtClean="0"/>
              <a:t>10</a:t>
            </a:r>
            <a:r>
              <a:rPr lang="en-US" dirty="0" smtClean="0"/>
              <a:t>(</a:t>
            </a:r>
            <a:r>
              <a:rPr lang="en-US" dirty="0" err="1" smtClean="0"/>
              <a:t>Pwrong</a:t>
            </a:r>
            <a:r>
              <a:rPr lang="en-US" dirty="0" smtClean="0"/>
              <a:t>(‘T’))</a:t>
            </a:r>
            <a:endParaRPr lang="en-US" dirty="0"/>
          </a:p>
        </p:txBody>
      </p:sp>
      <p:sp>
        <p:nvSpPr>
          <p:cNvPr id="18" name="TextBox 17"/>
          <p:cNvSpPr txBox="1"/>
          <p:nvPr/>
        </p:nvSpPr>
        <p:spPr>
          <a:xfrm>
            <a:off x="754404" y="4690413"/>
            <a:ext cx="4106337" cy="369332"/>
          </a:xfrm>
          <a:prstGeom prst="rect">
            <a:avLst/>
          </a:prstGeom>
          <a:noFill/>
        </p:spPr>
        <p:txBody>
          <a:bodyPr wrap="none" rtlCol="0">
            <a:spAutoFit/>
          </a:bodyPr>
          <a:lstStyle/>
          <a:p>
            <a:r>
              <a:rPr lang="en-US" dirty="0" err="1" smtClean="0"/>
              <a:t>Pwrong</a:t>
            </a:r>
            <a:r>
              <a:rPr lang="en-US" dirty="0" smtClean="0"/>
              <a:t>(‘T’) = 10^(30/-10) = 10^-3 = 0.001</a:t>
            </a:r>
            <a:endParaRPr lang="en-US" dirty="0"/>
          </a:p>
        </p:txBody>
      </p:sp>
      <p:grpSp>
        <p:nvGrpSpPr>
          <p:cNvPr id="20" name="Group 19"/>
          <p:cNvGrpSpPr/>
          <p:nvPr/>
        </p:nvGrpSpPr>
        <p:grpSpPr>
          <a:xfrm>
            <a:off x="3886237" y="1474303"/>
            <a:ext cx="2749471" cy="1768175"/>
            <a:chOff x="3886237" y="1474303"/>
            <a:chExt cx="2749471" cy="1768175"/>
          </a:xfrm>
        </p:grpSpPr>
        <p:grpSp>
          <p:nvGrpSpPr>
            <p:cNvPr id="13" name="Group 12"/>
            <p:cNvGrpSpPr/>
            <p:nvPr/>
          </p:nvGrpSpPr>
          <p:grpSpPr>
            <a:xfrm>
              <a:off x="3886237" y="2436198"/>
              <a:ext cx="2749471" cy="806280"/>
              <a:chOff x="4392944" y="5085991"/>
              <a:chExt cx="2749471" cy="806280"/>
            </a:xfrm>
          </p:grpSpPr>
          <p:cxnSp>
            <p:nvCxnSpPr>
              <p:cNvPr id="10" name="Straight Arrow Connector 9"/>
              <p:cNvCxnSpPr/>
              <p:nvPr/>
            </p:nvCxnSpPr>
            <p:spPr>
              <a:xfrm flipV="1">
                <a:off x="4925833" y="5085991"/>
                <a:ext cx="0" cy="4369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92944" y="5522939"/>
                <a:ext cx="2749471" cy="369332"/>
              </a:xfrm>
              <a:prstGeom prst="rect">
                <a:avLst/>
              </a:prstGeom>
              <a:noFill/>
            </p:spPr>
            <p:txBody>
              <a:bodyPr wrap="none" rtlCol="0">
                <a:spAutoFit/>
              </a:bodyPr>
              <a:lstStyle/>
              <a:p>
                <a:r>
                  <a:rPr lang="en-US" dirty="0" err="1" smtClean="0"/>
                  <a:t>AsciiEncodedQual</a:t>
                </a:r>
                <a:r>
                  <a:rPr lang="en-US" dirty="0" smtClean="0"/>
                  <a:t> (‘B’) = </a:t>
                </a:r>
                <a:r>
                  <a:rPr lang="en-US" b="1" dirty="0" smtClean="0"/>
                  <a:t>63</a:t>
                </a:r>
                <a:endParaRPr lang="en-US" b="1" dirty="0"/>
              </a:p>
            </p:txBody>
          </p:sp>
        </p:grpSp>
        <p:sp>
          <p:nvSpPr>
            <p:cNvPr id="19" name="Rectangle 18"/>
            <p:cNvSpPr/>
            <p:nvPr/>
          </p:nvSpPr>
          <p:spPr>
            <a:xfrm>
              <a:off x="4312673" y="1474303"/>
              <a:ext cx="201175" cy="91027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250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3553442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smtClean="0"/>
              <a:t>RNA-</a:t>
            </a:r>
            <a:r>
              <a:rPr lang="en-US" sz="3200" dirty="0" err="1" smtClean="0"/>
              <a:t>Seq</a:t>
            </a:r>
            <a:r>
              <a:rPr lang="en-US" sz="3200" dirty="0" smtClean="0"/>
              <a:t> Challenge: Transcript Reconstruction</a:t>
            </a:r>
            <a:endParaRPr lang="en-US" sz="32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9964005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29608576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762000"/>
            <a:ext cx="3290455"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246529"/>
            <a:ext cx="8509000" cy="307777"/>
          </a:xfrm>
          <a:noFill/>
          <a:ln/>
        </p:spPr>
        <p:txBody>
          <a:bodyPr>
            <a:spAutoFit/>
          </a:bodyPr>
          <a:lstStyle/>
          <a:p>
            <a:pPr marL="0" indent="0" algn="ctr">
              <a:spcBef>
                <a:spcPct val="0"/>
              </a:spcBef>
              <a:buNone/>
            </a:pPr>
            <a:r>
              <a:rPr lang="en-US" sz="1400" b="1" dirty="0" smtClean="0">
                <a:solidFill>
                  <a:schemeClr val="tx2"/>
                </a:solidFill>
              </a:rPr>
              <a:t>RNA</a:t>
            </a:r>
            <a:r>
              <a:rPr lang="en-US" sz="1400" b="1" dirty="0">
                <a:solidFill>
                  <a:schemeClr val="tx2"/>
                </a:solidFill>
              </a:rPr>
              <a:t>-</a:t>
            </a:r>
            <a:r>
              <a:rPr lang="en-US" sz="1400" b="1" dirty="0" err="1">
                <a:solidFill>
                  <a:schemeClr val="tx2"/>
                </a:solidFill>
              </a:rPr>
              <a:t>seq</a:t>
            </a:r>
            <a:r>
              <a:rPr lang="en-US" sz="1400" b="1" dirty="0">
                <a:solidFill>
                  <a:schemeClr val="tx2"/>
                </a:solidFill>
              </a:rPr>
              <a:t> analysis flow chart.</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Griffith M, Walker JR, Spies NC, Ainscough BJ, Griffith OL (2015) Informatics for RNA Sequencing: A Web Resource for Analysis on the Cloud. PLOS Computational Biology 11(8): e1004393. https://doi.org/10.1371/journal.pcbi.1004393</a:t>
            </a:r>
          </a:p>
          <a:p>
            <a:pPr eaLnBrk="1" hangingPunct="1"/>
            <a:r>
              <a:rPr lang="en-US" sz="1100">
                <a:hlinkClick r:id="rId3"/>
              </a:rPr>
              <a:t>http://journals.plos.org/ploscompbiol/article?id=10.1371/journal.pcbi.1004393</a:t>
            </a:r>
            <a:endParaRPr lang="en-US" sz="110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818" y="6342530"/>
            <a:ext cx="3417455"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1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230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3352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
        <p:nvSpPr>
          <p:cNvPr id="19" name="Rectangle 18"/>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3098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96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0628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9202089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smtClean="0"/>
                <a:t>GATTACA</a:t>
              </a:r>
              <a:endParaRPr lang="en-US" dirty="0"/>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grpSp>
    </p:spTree>
    <p:extLst>
      <p:ext uri="{BB962C8B-B14F-4D97-AF65-F5344CB8AC3E}">
        <p14:creationId xmlns:p14="http://schemas.microsoft.com/office/powerpoint/2010/main" val="2976047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smtClean="0"/>
                <a:t>GATTACA</a:t>
              </a:r>
              <a:endParaRPr lang="en-US" dirty="0"/>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smtClean="0">
                <a:solidFill>
                  <a:srgbClr val="660066"/>
                </a:solidFill>
              </a:rPr>
              <a:t>GATCGTCCGAGCGATTACA</a:t>
            </a:r>
            <a:endParaRPr lang="en-US" sz="28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spTree>
    <p:extLst>
      <p:ext uri="{BB962C8B-B14F-4D97-AF65-F5344CB8AC3E}">
        <p14:creationId xmlns:p14="http://schemas.microsoft.com/office/powerpoint/2010/main" val="234162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1499810" y="4238953"/>
            <a:ext cx="5834087" cy="369332"/>
          </a:xfrm>
          <a:prstGeom prst="rect">
            <a:avLst/>
          </a:prstGeom>
          <a:noFill/>
        </p:spPr>
        <p:txBody>
          <a:bodyPr wrap="none" rtlCol="0">
            <a:spAutoFit/>
          </a:bodyPr>
          <a:lstStyle/>
          <a:p>
            <a:r>
              <a:rPr lang="en-US" dirty="0" smtClean="0"/>
              <a:t>Align reads to a reference genome, instead of to each other.</a:t>
            </a:r>
            <a:endParaRPr lang="en-US" dirty="0"/>
          </a:p>
        </p:txBody>
      </p:sp>
      <p:sp>
        <p:nvSpPr>
          <p:cNvPr id="4" name="TextBox 3"/>
          <p:cNvSpPr txBox="1"/>
          <p:nvPr/>
        </p:nvSpPr>
        <p:spPr>
          <a:xfrm>
            <a:off x="1487715" y="4753428"/>
            <a:ext cx="5698996" cy="369332"/>
          </a:xfrm>
          <a:prstGeom prst="rect">
            <a:avLst/>
          </a:prstGeom>
          <a:noFill/>
        </p:spPr>
        <p:txBody>
          <a:bodyPr wrap="none" rtlCol="0">
            <a:spAutoFit/>
          </a:bodyPr>
          <a:lstStyle/>
          <a:p>
            <a:r>
              <a:rPr lang="en-US" dirty="0" smtClean="0"/>
              <a:t>Read overlaps are implicit from mapped genomic locations. </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0378870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16434901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727" y="762000"/>
            <a:ext cx="5715000"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246529"/>
            <a:ext cx="8509000" cy="307777"/>
          </a:xfrm>
          <a:noFill/>
          <a:ln/>
        </p:spPr>
        <p:txBody>
          <a:bodyPr>
            <a:spAutoFit/>
          </a:bodyPr>
          <a:lstStyle/>
          <a:p>
            <a:pPr marL="0" indent="0" algn="ctr">
              <a:spcBef>
                <a:spcPct val="0"/>
              </a:spcBef>
              <a:buNone/>
            </a:pPr>
            <a:r>
              <a:rPr lang="en-US" sz="1400" b="1" dirty="0" smtClean="0">
                <a:solidFill>
                  <a:schemeClr val="tx2"/>
                </a:solidFill>
              </a:rPr>
              <a:t>RNA</a:t>
            </a:r>
            <a:r>
              <a:rPr lang="en-US" sz="1400" b="1" dirty="0">
                <a:solidFill>
                  <a:schemeClr val="tx2"/>
                </a:solidFill>
              </a:rPr>
              <a:t>-</a:t>
            </a:r>
            <a:r>
              <a:rPr lang="en-US" sz="1400" b="1" dirty="0" err="1">
                <a:solidFill>
                  <a:schemeClr val="tx2"/>
                </a:solidFill>
              </a:rPr>
              <a:t>seq</a:t>
            </a:r>
            <a:r>
              <a:rPr lang="en-US" sz="14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Griffith M, Walker JR, Spies NC, Ainscough BJ, Griffith OL (2015) Informatics for RNA Sequencing: A Web Resource for Analysis on the Cloud. PLOS Computational Biology 11(8): e1004393. https://doi.org/10.1371/journal.pcbi.1004393</a:t>
            </a:r>
          </a:p>
          <a:p>
            <a:pPr eaLnBrk="1" hangingPunct="1"/>
            <a:r>
              <a:rPr lang="en-US" sz="1100">
                <a:hlinkClick r:id="rId3"/>
              </a:rPr>
              <a:t>http://journals.plos.org/ploscompbiol/article?id=10.1371/journal.pcbi.1004393</a:t>
            </a:r>
            <a:endParaRPr lang="en-US" sz="110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818" y="6342530"/>
            <a:ext cx="3417455"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7532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37097509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1023937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2697165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13203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897243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0728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342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8302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2343856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7248499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000090"/>
                </a:solidFill>
                <a:latin typeface="Calibri" pitchFamily="34" charset="0"/>
              </a:rPr>
              <a:t>cDNA</a:t>
            </a:r>
            <a:r>
              <a:rPr lang="en-US" sz="2000" b="1" dirty="0" smtClean="0">
                <a:solidFill>
                  <a:srgbClr val="000090"/>
                </a:solidFill>
                <a:latin typeface="Calibri" pitchFamily="34" charset="0"/>
              </a:rPr>
              <a:t> First </a:t>
            </a:r>
            <a:r>
              <a:rPr lang="en-US" sz="2000" b="1" dirty="0">
                <a:solidFill>
                  <a:srgbClr val="000090"/>
                </a:solidFill>
                <a:latin typeface="Calibri" pitchFamily="34" charset="0"/>
              </a:rPr>
              <a:t>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FF00FF"/>
                </a:solidFill>
                <a:latin typeface="Calibri" pitchFamily="34" charset="0"/>
              </a:rPr>
              <a:t>cDNA</a:t>
            </a:r>
            <a:r>
              <a:rPr lang="en-US" sz="2000" b="1" dirty="0" smtClean="0">
                <a:solidFill>
                  <a:srgbClr val="FF00FF"/>
                </a:solidFill>
                <a:latin typeface="Calibri" pitchFamily="34" charset="0"/>
              </a:rPr>
              <a:t> Second </a:t>
            </a:r>
            <a:r>
              <a:rPr lang="en-US" sz="2000" b="1" dirty="0">
                <a:solidFill>
                  <a:srgbClr val="FF00FF"/>
                </a:solidFill>
                <a:latin typeface="Calibri" pitchFamily="34" charset="0"/>
              </a:rPr>
              <a:t>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9199644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Tree>
    <p:extLst>
      <p:ext uri="{BB962C8B-B14F-4D97-AF65-F5344CB8AC3E}">
        <p14:creationId xmlns:p14="http://schemas.microsoft.com/office/powerpoint/2010/main" val="303158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37993219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smtClean="0"/>
                <a:t>Transcript A</a:t>
              </a:r>
              <a:endParaRPr lang="en-US" dirty="0"/>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smtClean="0"/>
                <a:t>Transcript B</a:t>
              </a:r>
              <a:endParaRPr lang="en-US" dirty="0"/>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smtClean="0"/>
              <a:t> Generate consensus sequence where reads overlap</a:t>
            </a:r>
            <a:endParaRPr lang="en-US"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205017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smtClean="0"/>
              <a:t>Finding pairwise overlaps between </a:t>
            </a:r>
            <a:r>
              <a:rPr lang="en-US" sz="2400" b="1" i="1" dirty="0" smtClean="0"/>
              <a:t>n</a:t>
            </a:r>
            <a:r>
              <a:rPr lang="en-US" sz="2400" b="1" dirty="0" smtClean="0"/>
              <a:t> reads involves ~ </a:t>
            </a:r>
            <a:r>
              <a:rPr lang="en-US" sz="2400" b="1" i="1" dirty="0" smtClean="0"/>
              <a:t>n</a:t>
            </a:r>
            <a:r>
              <a:rPr lang="en-US" sz="2400" b="1" i="1" baseline="30000" dirty="0" smtClean="0"/>
              <a:t>2</a:t>
            </a:r>
            <a:r>
              <a:rPr lang="en-US" sz="2400" b="1" dirty="0" smtClean="0"/>
              <a:t> comparisons.</a:t>
            </a:r>
            <a:endParaRPr lang="en-US" sz="24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smtClean="0">
                <a:solidFill>
                  <a:schemeClr val="tx1">
                    <a:lumMod val="65000"/>
                    <a:lumOff val="35000"/>
                  </a:schemeClr>
                </a:solidFill>
              </a:rPr>
              <a:t>Impractical for typical RNA-</a:t>
            </a:r>
            <a:r>
              <a:rPr lang="en-US" sz="2000" b="1" i="1" dirty="0" err="1" smtClean="0">
                <a:solidFill>
                  <a:schemeClr val="tx1">
                    <a:lumMod val="65000"/>
                    <a:lumOff val="35000"/>
                  </a:schemeClr>
                </a:solidFill>
              </a:rPr>
              <a:t>Seq</a:t>
            </a:r>
            <a:r>
              <a:rPr lang="en-US" sz="2000" b="1" i="1" dirty="0" smtClean="0">
                <a:solidFill>
                  <a:schemeClr val="tx1">
                    <a:lumMod val="65000"/>
                    <a:lumOff val="35000"/>
                  </a:schemeClr>
                </a:solidFill>
              </a:rPr>
              <a:t> data (50M reads)</a:t>
            </a:r>
            <a:endParaRPr lang="en-US" sz="2000" b="1" i="1" dirty="0">
              <a:solidFill>
                <a:schemeClr val="tx1">
                  <a:lumMod val="65000"/>
                  <a:lumOff val="35000"/>
                </a:schemeClr>
              </a:solidFill>
            </a:endParaRPr>
          </a:p>
        </p:txBody>
      </p:sp>
    </p:spTree>
    <p:extLst>
      <p:ext uri="{BB962C8B-B14F-4D97-AF65-F5344CB8AC3E}">
        <p14:creationId xmlns:p14="http://schemas.microsoft.com/office/powerpoint/2010/main" val="398070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smtClean="0"/>
              <a:t>No genome to align to…   De novo assembly required</a:t>
            </a:r>
            <a:endParaRPr lang="en-US" sz="2800" b="1" dirty="0"/>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smtClean="0"/>
              <a:t>Want to avoid </a:t>
            </a:r>
            <a:r>
              <a:rPr lang="en-US" sz="2400" b="1" i="1" dirty="0" smtClean="0"/>
              <a:t>n</a:t>
            </a:r>
            <a:r>
              <a:rPr lang="en-US" sz="2400" b="1" i="1" baseline="30000" dirty="0" smtClean="0"/>
              <a:t>2</a:t>
            </a:r>
            <a:r>
              <a:rPr lang="en-US" sz="2400" dirty="0" smtClean="0"/>
              <a:t> read alignments to define overlaps</a:t>
            </a:r>
            <a:endParaRPr lang="en-US" sz="2400" dirty="0"/>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smtClean="0"/>
              <a:t>Use a de </a:t>
            </a:r>
            <a:r>
              <a:rPr lang="en-US" sz="2800" b="1" dirty="0" err="1" smtClean="0"/>
              <a:t>Bruijn</a:t>
            </a:r>
            <a:r>
              <a:rPr lang="en-US" sz="2800" b="1" dirty="0" smtClean="0"/>
              <a:t> graph</a:t>
            </a:r>
            <a:endParaRPr lang="en-US" sz="2800" b="1" dirty="0"/>
          </a:p>
        </p:txBody>
      </p:sp>
    </p:spTree>
    <p:extLst>
      <p:ext uri="{BB962C8B-B14F-4D97-AF65-F5344CB8AC3E}">
        <p14:creationId xmlns:p14="http://schemas.microsoft.com/office/powerpoint/2010/main" val="3005141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1920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856438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smtClean="0"/>
              <a:t>Nodes = unique k-</a:t>
            </a:r>
            <a:r>
              <a:rPr lang="en-US" dirty="0" err="1" smtClean="0"/>
              <a:t>mers</a:t>
            </a:r>
            <a:endParaRPr lang="en-US" dirty="0" smtClean="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52045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6299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22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728" y="762000"/>
            <a:ext cx="4456545"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323273" y="246529"/>
            <a:ext cx="8509000" cy="307777"/>
          </a:xfrm>
          <a:noFill/>
          <a:ln/>
        </p:spPr>
        <p:txBody>
          <a:bodyPr>
            <a:spAutoFit/>
          </a:bodyPr>
          <a:lstStyle/>
          <a:p>
            <a:pPr marL="0" indent="0" algn="ctr">
              <a:spcBef>
                <a:spcPct val="0"/>
              </a:spcBef>
              <a:buNone/>
            </a:pPr>
            <a:r>
              <a:rPr lang="en-US" sz="1400" b="1" dirty="0" smtClean="0">
                <a:solidFill>
                  <a:schemeClr val="tx2"/>
                </a:solidFill>
              </a:rPr>
              <a:t>RNA</a:t>
            </a:r>
            <a:r>
              <a:rPr lang="en-US" sz="1400" b="1" dirty="0">
                <a:solidFill>
                  <a:schemeClr val="tx2"/>
                </a:solidFill>
              </a:rPr>
              <a:t>-</a:t>
            </a:r>
            <a:r>
              <a:rPr lang="en-US" sz="1400" b="1" dirty="0" err="1">
                <a:solidFill>
                  <a:schemeClr val="tx2"/>
                </a:solidFill>
              </a:rPr>
              <a:t>seq</a:t>
            </a:r>
            <a:r>
              <a:rPr lang="en-US" sz="14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Griffith M, Walker JR, Spies NC, Ainscough BJ, Griffith OL (2015) Informatics for RNA Sequencing: A Web Resource for Analysis on the Cloud. PLOS Computational Biology 11(8): e1004393. https://doi.org/10.1371/journal.pcbi.1004393</a:t>
            </a:r>
          </a:p>
          <a:p>
            <a:pPr eaLnBrk="1" hangingPunct="1"/>
            <a:r>
              <a:rPr lang="en-US" sz="1100">
                <a:hlinkClick r:id="rId3"/>
              </a:rPr>
              <a:t>http://journals.plos.org/ploscompbiol/article?id=10.1371/journal.pcbi.1004393</a:t>
            </a:r>
            <a:endParaRPr lang="en-US" sz="110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818" y="6342530"/>
            <a:ext cx="3417455"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1351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2624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119704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Tree>
    <p:extLst>
      <p:ext uri="{BB962C8B-B14F-4D97-AF65-F5344CB8AC3E}">
        <p14:creationId xmlns:p14="http://schemas.microsoft.com/office/powerpoint/2010/main" val="1136862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smtClean="0"/>
              <a:t>Traverse the graph</a:t>
            </a:r>
            <a:endParaRPr lang="en-US"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smtClean="0"/>
              <a:t>Assemble Transcript Isoforms</a:t>
            </a:r>
            <a:endParaRPr lang="en-US"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243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smtClean="0"/>
              <a:t>Contrasting Genome and Transcriptome </a:t>
            </a:r>
            <a:r>
              <a:rPr lang="en-US" sz="3200" b="1" i="1" dirty="0" smtClean="0"/>
              <a:t>De novo </a:t>
            </a:r>
            <a:r>
              <a:rPr lang="en-US" sz="2400" b="1" dirty="0" smtClean="0"/>
              <a:t>Assembly</a:t>
            </a:r>
            <a:endParaRPr lang="en-US" sz="2400" b="1" dirty="0"/>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smtClean="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smtClean="0"/>
                <a:t>Single </a:t>
              </a:r>
              <a:r>
                <a:rPr lang="en-US" sz="2000" dirty="0" err="1" smtClean="0"/>
                <a:t>contig</a:t>
              </a:r>
              <a:r>
                <a:rPr lang="en-US" sz="2000" dirty="0" smtClean="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smtClean="0"/>
                <a:t>Multiple </a:t>
              </a:r>
              <a:r>
                <a:rPr lang="en-US" sz="2000" dirty="0" err="1" smtClean="0"/>
                <a:t>contigs</a:t>
              </a:r>
              <a:r>
                <a:rPr lang="en-US" sz="2000" dirty="0" smtClean="0"/>
                <a:t> per locus (alt splicing)</a:t>
              </a:r>
              <a:endParaRPr lang="en-US" sz="2000" dirty="0"/>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smtClean="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smtClean="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smtClean="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3031679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35416807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184339702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smtClean="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smtClean="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smtClean="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smtClean="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smtClean="0"/>
                <a:t>Read: </a:t>
              </a:r>
              <a:endParaRPr lang="en-US" dirty="0"/>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smtClean="0"/>
                <a:t>Overlapping </a:t>
              </a:r>
              <a:r>
                <a:rPr lang="en-US" dirty="0" err="1" smtClean="0"/>
                <a:t>kmers</a:t>
              </a:r>
              <a:r>
                <a:rPr lang="en-US" dirty="0" smtClean="0"/>
                <a:t> of length (k)</a:t>
              </a:r>
              <a:endParaRPr lang="en-US" dirty="0"/>
            </a:p>
          </p:txBody>
        </p:sp>
      </p:grpSp>
      <p:graphicFrame>
        <p:nvGraphicFramePr>
          <p:cNvPr id="17" name="Table 16"/>
          <p:cNvGraphicFramePr>
            <a:graphicFrameLocks noGrp="1"/>
          </p:cNvGraphicFramePr>
          <p:nvPr>
            <p:extLst>
              <p:ext uri="{D42A27DB-BD31-4B8C-83A1-F6EECF244321}">
                <p14:modId xmlns:p14="http://schemas.microsoft.com/office/powerpoint/2010/main" val="2830942907"/>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1375424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29155989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48341391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1471834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6298219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8753496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4222276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61210990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4338610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003180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63717342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912362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26625417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407273882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24553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smtClean="0">
                  <a:solidFill>
                    <a:schemeClr val="bg1"/>
                  </a:solidFill>
                </a:rPr>
                <a:t>Hello Next-Gen</a:t>
              </a:r>
              <a:br>
                <a:rPr lang="en-US" sz="1600" dirty="0" smtClean="0">
                  <a:solidFill>
                    <a:schemeClr val="bg1"/>
                  </a:solidFill>
                </a:rPr>
              </a:br>
              <a:r>
                <a:rPr lang="en-US" sz="1600" dirty="0" smtClean="0">
                  <a:solidFill>
                    <a:schemeClr val="bg1"/>
                  </a:solidFill>
                </a:rPr>
                <a:t> Sequencing!</a:t>
              </a:r>
              <a:endParaRPr lang="en-US" sz="1600" dirty="0">
                <a:solidFill>
                  <a:schemeClr val="bg1"/>
                </a:solidFill>
              </a:endParaRPr>
            </a:p>
          </p:txBody>
        </p:sp>
      </p:grpSp>
    </p:spTree>
    <p:extLst>
      <p:ext uri="{BB962C8B-B14F-4D97-AF65-F5344CB8AC3E}">
        <p14:creationId xmlns:p14="http://schemas.microsoft.com/office/powerpoint/2010/main" val="2945908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16334717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1725453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72626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1789301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42601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525847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2310148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111245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58055551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5720047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364478226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86867792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68911313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258490979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81791200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4976375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221459099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00311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2577265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smtClean="0"/>
              <a:t>Framework for De novo Transcriptome Assembly and Analysis</a:t>
            </a:r>
            <a:endParaRPr lang="en-US" sz="2400" dirty="0"/>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smtClean="0">
                <a:solidFill>
                  <a:srgbClr val="660066"/>
                </a:solidFill>
              </a:rPr>
              <a:t>1.3 Billion </a:t>
            </a:r>
          </a:p>
          <a:p>
            <a:r>
              <a:rPr lang="en-US" sz="1400" dirty="0">
                <a:solidFill>
                  <a:srgbClr val="660066"/>
                </a:solidFill>
              </a:rPr>
              <a:t>T</a:t>
            </a:r>
            <a:r>
              <a:rPr lang="en-US" sz="1400" dirty="0" smtClean="0">
                <a:solidFill>
                  <a:srgbClr val="660066"/>
                </a:solidFill>
              </a:rPr>
              <a:t>otal </a:t>
            </a:r>
            <a:r>
              <a:rPr lang="en-US" sz="1400" dirty="0">
                <a:solidFill>
                  <a:srgbClr val="660066"/>
                </a:solidFill>
              </a:rPr>
              <a:t>R</a:t>
            </a:r>
            <a:r>
              <a:rPr lang="en-US" sz="1400" dirty="0" smtClean="0">
                <a:solidFill>
                  <a:srgbClr val="660066"/>
                </a:solidFill>
              </a:rPr>
              <a:t>eads</a:t>
            </a:r>
            <a:endParaRPr lang="en-US" sz="1400" dirty="0">
              <a:solidFill>
                <a:srgbClr val="660066"/>
              </a:solidFill>
            </a:endParaRP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smtClean="0">
                <a:solidFill>
                  <a:srgbClr val="660066"/>
                </a:solidFill>
              </a:rPr>
              <a:t>86 Million </a:t>
            </a:r>
          </a:p>
          <a:p>
            <a:r>
              <a:rPr lang="en-US" sz="1400" dirty="0" smtClean="0">
                <a:solidFill>
                  <a:srgbClr val="660066"/>
                </a:solidFill>
              </a:rPr>
              <a:t>Normalized Reads</a:t>
            </a:r>
            <a:endParaRPr lang="en-US" sz="1400" dirty="0">
              <a:solidFill>
                <a:srgbClr val="660066"/>
              </a:solidFill>
            </a:endParaRP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smtClean="0">
                <a:solidFill>
                  <a:srgbClr val="660066"/>
                </a:solidFill>
              </a:rPr>
              <a:t>Bowtie &amp; RSEM</a:t>
            </a:r>
            <a:endParaRPr lang="en-US" sz="1400" dirty="0">
              <a:solidFill>
                <a:srgbClr val="660066"/>
              </a:solidFill>
            </a:endParaRP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smtClean="0">
                <a:solidFill>
                  <a:srgbClr val="660066"/>
                </a:solidFill>
              </a:rPr>
              <a:t>EdgeR</a:t>
            </a:r>
            <a:r>
              <a:rPr lang="en-US" sz="1400" dirty="0">
                <a:solidFill>
                  <a:srgbClr val="660066"/>
                </a:solidFill>
              </a:rPr>
              <a:t>,</a:t>
            </a:r>
            <a:endParaRPr lang="en-US" sz="1400" dirty="0" smtClean="0">
              <a:solidFill>
                <a:srgbClr val="660066"/>
              </a:solidFill>
            </a:endParaRPr>
          </a:p>
          <a:p>
            <a:r>
              <a:rPr lang="en-US" sz="1400" dirty="0" smtClean="0">
                <a:solidFill>
                  <a:srgbClr val="660066"/>
                </a:solidFill>
              </a:rPr>
              <a:t>Bioconductor,</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56930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4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97" y="477028"/>
            <a:ext cx="3721445" cy="4943172"/>
          </a:xfrm>
          <a:prstGeom prst="rect">
            <a:avLst/>
          </a:prstGeom>
        </p:spPr>
      </p:pic>
      <p:pic>
        <p:nvPicPr>
          <p:cNvPr id="5" name="Picture 4" descr="Screen Shot 2017-06-11 at 3.4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3" y="5444164"/>
            <a:ext cx="3979593" cy="1248000"/>
          </a:xfrm>
          <a:prstGeom prst="rect">
            <a:avLst/>
          </a:prstGeom>
        </p:spPr>
      </p:pic>
      <p:sp>
        <p:nvSpPr>
          <p:cNvPr id="6" name="TextBox 5"/>
          <p:cNvSpPr txBox="1"/>
          <p:nvPr/>
        </p:nvSpPr>
        <p:spPr>
          <a:xfrm>
            <a:off x="1138131" y="-23964"/>
            <a:ext cx="7092365" cy="461665"/>
          </a:xfrm>
          <a:prstGeom prst="rect">
            <a:avLst/>
          </a:prstGeom>
          <a:noFill/>
        </p:spPr>
        <p:txBody>
          <a:bodyPr wrap="square" rtlCol="0">
            <a:spAutoFit/>
          </a:bodyPr>
          <a:lstStyle/>
          <a:p>
            <a:r>
              <a:rPr lang="en-US" sz="2400" b="1" dirty="0" smtClean="0"/>
              <a:t>Example Applications of the Trinity RNA-</a:t>
            </a:r>
            <a:r>
              <a:rPr lang="en-US" sz="2400" b="1" dirty="0" err="1" smtClean="0"/>
              <a:t>Seq</a:t>
            </a:r>
            <a:r>
              <a:rPr lang="en-US" sz="2400" b="1" dirty="0" smtClean="0"/>
              <a:t> Protocol</a:t>
            </a:r>
            <a:endParaRPr lang="en-US" sz="2400" b="1" dirty="0"/>
          </a:p>
        </p:txBody>
      </p:sp>
      <p:pic>
        <p:nvPicPr>
          <p:cNvPr id="7" name="Picture 6" descr="Screen Shot 2017-06-11 at 3.46.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703" y="477028"/>
            <a:ext cx="3799152" cy="4967136"/>
          </a:xfrm>
          <a:prstGeom prst="rect">
            <a:avLst/>
          </a:prstGeom>
        </p:spPr>
      </p:pic>
      <p:pic>
        <p:nvPicPr>
          <p:cNvPr id="8" name="Picture 7" descr="Screen Shot 2017-06-11 at 3.50.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764" y="5528459"/>
            <a:ext cx="3458077" cy="1127759"/>
          </a:xfrm>
          <a:prstGeom prst="rect">
            <a:avLst/>
          </a:prstGeom>
        </p:spPr>
      </p:pic>
    </p:spTree>
    <p:extLst>
      <p:ext uri="{BB962C8B-B14F-4D97-AF65-F5344CB8AC3E}">
        <p14:creationId xmlns:p14="http://schemas.microsoft.com/office/powerpoint/2010/main" val="84116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0696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4" name="TextBox 3"/>
          <p:cNvSpPr txBox="1"/>
          <p:nvPr/>
        </p:nvSpPr>
        <p:spPr>
          <a:xfrm>
            <a:off x="2704310" y="560585"/>
            <a:ext cx="3707115" cy="461665"/>
          </a:xfrm>
          <a:prstGeom prst="rect">
            <a:avLst/>
          </a:prstGeom>
          <a:noFill/>
        </p:spPr>
        <p:txBody>
          <a:bodyPr wrap="none" rtlCol="0">
            <a:spAutoFit/>
          </a:bodyPr>
          <a:lstStyle/>
          <a:p>
            <a:r>
              <a:rPr lang="en-US" sz="2400" b="1" dirty="0" smtClean="0"/>
              <a:t>Fusion transcripts in Cancer</a:t>
            </a:r>
            <a:endParaRPr lang="en-US" sz="2400" b="1" dirty="0"/>
          </a:p>
        </p:txBody>
      </p:sp>
      <p:sp>
        <p:nvSpPr>
          <p:cNvPr id="5" name="TextBox 4"/>
          <p:cNvSpPr txBox="1"/>
          <p:nvPr/>
        </p:nvSpPr>
        <p:spPr>
          <a:xfrm>
            <a:off x="158561" y="5957766"/>
            <a:ext cx="3932199" cy="646331"/>
          </a:xfrm>
          <a:prstGeom prst="rect">
            <a:avLst/>
          </a:prstGeom>
          <a:noFill/>
        </p:spPr>
        <p:txBody>
          <a:bodyPr wrap="none" rtlCol="0">
            <a:spAutoFit/>
          </a:bodyPr>
          <a:lstStyle/>
          <a:p>
            <a:pPr algn="ctr"/>
            <a:r>
              <a:rPr lang="en-US" b="1" dirty="0" smtClean="0"/>
              <a:t>BCR--ABL1  fusion in ~95% of </a:t>
            </a:r>
            <a:br>
              <a:rPr lang="en-US" b="1" dirty="0" smtClean="0"/>
            </a:br>
            <a:r>
              <a:rPr lang="en-US" b="1" dirty="0" smtClean="0"/>
              <a:t>chromic </a:t>
            </a:r>
            <a:r>
              <a:rPr lang="en-US" b="1" dirty="0" err="1" smtClean="0"/>
              <a:t>myelogenous</a:t>
            </a:r>
            <a:r>
              <a:rPr lang="en-US" b="1" dirty="0" smtClean="0"/>
              <a:t> </a:t>
            </a:r>
            <a:r>
              <a:rPr lang="en-US" b="1" dirty="0" err="1" smtClean="0"/>
              <a:t>leukemias</a:t>
            </a:r>
            <a:r>
              <a:rPr lang="en-US" b="1" dirty="0" smtClean="0"/>
              <a:t> (CML)</a:t>
            </a:r>
            <a:endParaRPr lang="en-US" b="1" dirty="0"/>
          </a:p>
        </p:txBody>
      </p:sp>
      <p:grpSp>
        <p:nvGrpSpPr>
          <p:cNvPr id="8" name="Group 7"/>
          <p:cNvGrpSpPr/>
          <p:nvPr/>
        </p:nvGrpSpPr>
        <p:grpSpPr>
          <a:xfrm>
            <a:off x="4226792" y="1029360"/>
            <a:ext cx="5201525" cy="5717324"/>
            <a:chOff x="4226792" y="1029360"/>
            <a:chExt cx="5201525" cy="5717324"/>
          </a:xfrm>
        </p:grpSpPr>
        <p:pic>
          <p:nvPicPr>
            <p:cNvPr id="3" name="Picture 2" descr="Screen Shot 2017-04-27 at 1.36.44 PM.png"/>
            <p:cNvPicPr>
              <a:picLocks noChangeAspect="1"/>
            </p:cNvPicPr>
            <p:nvPr/>
          </p:nvPicPr>
          <p:blipFill rotWithShape="1">
            <a:blip r:embed="rId3">
              <a:extLst>
                <a:ext uri="{28A0092B-C50C-407E-A947-70E740481C1C}">
                  <a14:useLocalDpi xmlns:a14="http://schemas.microsoft.com/office/drawing/2010/main" val="0"/>
                </a:ext>
              </a:extLst>
            </a:blip>
            <a:srcRect l="8201" t="3637" r="7135"/>
            <a:stretch/>
          </p:blipFill>
          <p:spPr>
            <a:xfrm>
              <a:off x="4308199" y="1029360"/>
              <a:ext cx="4824925" cy="4627516"/>
            </a:xfrm>
            <a:prstGeom prst="rect">
              <a:avLst/>
            </a:prstGeom>
          </p:spPr>
        </p:pic>
        <p:sp>
          <p:nvSpPr>
            <p:cNvPr id="6" name="TextBox 5"/>
            <p:cNvSpPr txBox="1"/>
            <p:nvPr/>
          </p:nvSpPr>
          <p:spPr>
            <a:xfrm>
              <a:off x="4226792" y="5774525"/>
              <a:ext cx="5201525" cy="923330"/>
            </a:xfrm>
            <a:prstGeom prst="rect">
              <a:avLst/>
            </a:prstGeom>
            <a:noFill/>
          </p:spPr>
          <p:txBody>
            <a:bodyPr wrap="square" rtlCol="0">
              <a:spAutoFit/>
            </a:bodyPr>
            <a:lstStyle/>
            <a:p>
              <a:r>
                <a:rPr lang="en-US" b="1" dirty="0" smtClean="0"/>
                <a:t>Fusions Identified in a cohort of </a:t>
              </a:r>
              <a:r>
                <a:rPr lang="en-US" b="1" dirty="0"/>
                <a:t>a</a:t>
              </a:r>
              <a:r>
                <a:rPr lang="en-US" b="1" dirty="0" smtClean="0"/>
                <a:t>cute myeloid </a:t>
              </a:r>
              <a:r>
                <a:rPr lang="en-US" b="1" dirty="0" err="1" smtClean="0"/>
                <a:t>leukemias</a:t>
              </a:r>
              <a:r>
                <a:rPr lang="en-US" b="1" dirty="0" smtClean="0"/>
                <a:t> (AML) using </a:t>
              </a:r>
              <a:r>
                <a:rPr lang="en-US" b="1" i="1" dirty="0" smtClean="0"/>
                <a:t>de novo</a:t>
              </a:r>
              <a:r>
                <a:rPr lang="en-US" b="1" dirty="0" smtClean="0"/>
                <a:t> transcriptome assembly. </a:t>
              </a:r>
              <a:endParaRPr lang="en-US" b="1" dirty="0"/>
            </a:p>
          </p:txBody>
        </p:sp>
        <p:sp>
          <p:nvSpPr>
            <p:cNvPr id="7" name="TextBox 6"/>
            <p:cNvSpPr txBox="1"/>
            <p:nvPr/>
          </p:nvSpPr>
          <p:spPr>
            <a:xfrm>
              <a:off x="5450307" y="6438907"/>
              <a:ext cx="2859727" cy="307777"/>
            </a:xfrm>
            <a:prstGeom prst="rect">
              <a:avLst/>
            </a:prstGeom>
            <a:noFill/>
          </p:spPr>
          <p:txBody>
            <a:bodyPr wrap="none" rtlCol="0">
              <a:spAutoFit/>
            </a:bodyPr>
            <a:lstStyle/>
            <a:p>
              <a:r>
                <a:rPr lang="en-US" sz="1400" i="1" dirty="0" smtClean="0"/>
                <a:t>N </a:t>
              </a:r>
              <a:r>
                <a:rPr lang="en-US" sz="1400" i="1" dirty="0" err="1" smtClean="0"/>
                <a:t>Engl</a:t>
              </a:r>
              <a:r>
                <a:rPr lang="en-US" sz="1400" i="1" dirty="0" smtClean="0"/>
                <a:t> J Med. 2013 May 30; 368(22)</a:t>
              </a:r>
              <a:endParaRPr lang="en-US" sz="1400" i="1" dirty="0"/>
            </a:p>
          </p:txBody>
        </p:sp>
      </p:grpSp>
      <p:sp>
        <p:nvSpPr>
          <p:cNvPr id="11" name="Freeform 10"/>
          <p:cNvSpPr/>
          <p:nvPr/>
        </p:nvSpPr>
        <p:spPr>
          <a:xfrm>
            <a:off x="6237111" y="1566333"/>
            <a:ext cx="1481667" cy="2963334"/>
          </a:xfrm>
          <a:custGeom>
            <a:avLst/>
            <a:gdLst>
              <a:gd name="connsiteX0" fmla="*/ 0 w 1481667"/>
              <a:gd name="connsiteY0" fmla="*/ 0 h 2963334"/>
              <a:gd name="connsiteX1" fmla="*/ 169333 w 1481667"/>
              <a:gd name="connsiteY1" fmla="*/ 564445 h 2963334"/>
              <a:gd name="connsiteX2" fmla="*/ 564445 w 1481667"/>
              <a:gd name="connsiteY2" fmla="*/ 1552223 h 2963334"/>
              <a:gd name="connsiteX3" fmla="*/ 1114778 w 1481667"/>
              <a:gd name="connsiteY3" fmla="*/ 2497667 h 2963334"/>
              <a:gd name="connsiteX4" fmla="*/ 1481667 w 1481667"/>
              <a:gd name="connsiteY4" fmla="*/ 2963334 h 296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667" h="2963334">
                <a:moveTo>
                  <a:pt x="0" y="0"/>
                </a:moveTo>
                <a:cubicBezTo>
                  <a:pt x="37629" y="152870"/>
                  <a:pt x="75259" y="305741"/>
                  <a:pt x="169333" y="564445"/>
                </a:cubicBezTo>
                <a:cubicBezTo>
                  <a:pt x="263407" y="823149"/>
                  <a:pt x="406871" y="1230019"/>
                  <a:pt x="564445" y="1552223"/>
                </a:cubicBezTo>
                <a:cubicBezTo>
                  <a:pt x="722019" y="1874427"/>
                  <a:pt x="961908" y="2262482"/>
                  <a:pt x="1114778" y="2497667"/>
                </a:cubicBezTo>
                <a:cubicBezTo>
                  <a:pt x="1267648" y="2732852"/>
                  <a:pt x="1481667" y="2963334"/>
                  <a:pt x="1481667" y="2963334"/>
                </a:cubicBezTo>
              </a:path>
            </a:pathLst>
          </a:custGeom>
          <a:ln w="381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4868333" y="3090333"/>
            <a:ext cx="1063117" cy="1608667"/>
          </a:xfrm>
          <a:custGeom>
            <a:avLst/>
            <a:gdLst>
              <a:gd name="connsiteX0" fmla="*/ 0 w 1063117"/>
              <a:gd name="connsiteY0" fmla="*/ 0 h 1608667"/>
              <a:gd name="connsiteX1" fmla="*/ 437445 w 1063117"/>
              <a:gd name="connsiteY1" fmla="*/ 70556 h 1608667"/>
              <a:gd name="connsiteX2" fmla="*/ 860778 w 1063117"/>
              <a:gd name="connsiteY2" fmla="*/ 324556 h 1608667"/>
              <a:gd name="connsiteX3" fmla="*/ 1044223 w 1063117"/>
              <a:gd name="connsiteY3" fmla="*/ 733778 h 1608667"/>
              <a:gd name="connsiteX4" fmla="*/ 1030111 w 1063117"/>
              <a:gd name="connsiteY4" fmla="*/ 1143000 h 1608667"/>
              <a:gd name="connsiteX5" fmla="*/ 804334 w 1063117"/>
              <a:gd name="connsiteY5" fmla="*/ 1608667 h 160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117" h="1608667">
                <a:moveTo>
                  <a:pt x="0" y="0"/>
                </a:moveTo>
                <a:cubicBezTo>
                  <a:pt x="146991" y="8231"/>
                  <a:pt x="293982" y="16463"/>
                  <a:pt x="437445" y="70556"/>
                </a:cubicBezTo>
                <a:cubicBezTo>
                  <a:pt x="580908" y="124649"/>
                  <a:pt x="759648" y="214019"/>
                  <a:pt x="860778" y="324556"/>
                </a:cubicBezTo>
                <a:cubicBezTo>
                  <a:pt x="961908" y="435093"/>
                  <a:pt x="1016001" y="597371"/>
                  <a:pt x="1044223" y="733778"/>
                </a:cubicBezTo>
                <a:cubicBezTo>
                  <a:pt x="1072445" y="870185"/>
                  <a:pt x="1070092" y="997185"/>
                  <a:pt x="1030111" y="1143000"/>
                </a:cubicBezTo>
                <a:cubicBezTo>
                  <a:pt x="990130" y="1288815"/>
                  <a:pt x="804334" y="1608667"/>
                  <a:pt x="804334" y="1608667"/>
                </a:cubicBezTo>
              </a:path>
            </a:pathLst>
          </a:custGeom>
          <a:ln w="762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Screen Shot 2017-04-26 at 5.16.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7" y="1312773"/>
            <a:ext cx="4257233" cy="4574438"/>
          </a:xfrm>
          <a:prstGeom prst="rect">
            <a:avLst/>
          </a:prstGeom>
        </p:spPr>
      </p:pic>
    </p:spTree>
    <p:extLst>
      <p:ext uri="{BB962C8B-B14F-4D97-AF65-F5344CB8AC3E}">
        <p14:creationId xmlns:p14="http://schemas.microsoft.com/office/powerpoint/2010/main" val="3262499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46995" y="778393"/>
            <a:ext cx="7013158" cy="369332"/>
          </a:xfrm>
          <a:prstGeom prst="rect">
            <a:avLst/>
          </a:prstGeom>
          <a:noFill/>
        </p:spPr>
        <p:txBody>
          <a:bodyPr wrap="none" rtlCol="0">
            <a:spAutoFit/>
          </a:bodyPr>
          <a:lstStyle/>
          <a:p>
            <a:r>
              <a:rPr lang="en-US" b="1" dirty="0" smtClean="0"/>
              <a:t>Detection &amp; Reconstruction of Viral and Microbial Transcripts in Cancer</a:t>
            </a:r>
            <a:endParaRPr lang="en-US" b="1" dirty="0"/>
          </a:p>
        </p:txBody>
      </p:sp>
      <p:pic>
        <p:nvPicPr>
          <p:cNvPr id="12" name="Picture 11"/>
          <p:cNvPicPr>
            <a:picLocks noChangeAspect="1"/>
          </p:cNvPicPr>
          <p:nvPr/>
        </p:nvPicPr>
        <p:blipFill>
          <a:blip r:embed="rId3"/>
          <a:stretch>
            <a:fillRect/>
          </a:stretch>
        </p:blipFill>
        <p:spPr>
          <a:xfrm>
            <a:off x="683454" y="1686602"/>
            <a:ext cx="2824896" cy="3766528"/>
          </a:xfrm>
          <a:prstGeom prst="rect">
            <a:avLst/>
          </a:prstGeom>
        </p:spPr>
      </p:pic>
      <p:sp>
        <p:nvSpPr>
          <p:cNvPr id="13" name="TextBox 12"/>
          <p:cNvSpPr txBox="1"/>
          <p:nvPr/>
        </p:nvSpPr>
        <p:spPr>
          <a:xfrm>
            <a:off x="1707444" y="5473890"/>
            <a:ext cx="582211" cy="369332"/>
          </a:xfrm>
          <a:prstGeom prst="rect">
            <a:avLst/>
          </a:prstGeom>
          <a:noFill/>
        </p:spPr>
        <p:txBody>
          <a:bodyPr wrap="none" rtlCol="0">
            <a:spAutoFit/>
          </a:bodyPr>
          <a:lstStyle/>
          <a:p>
            <a:r>
              <a:rPr lang="en-US" dirty="0" smtClean="0"/>
              <a:t>HPV</a:t>
            </a:r>
            <a:endParaRPr lang="en-US" dirty="0"/>
          </a:p>
        </p:txBody>
      </p:sp>
      <p:sp>
        <p:nvSpPr>
          <p:cNvPr id="15" name="Title 1"/>
          <p:cNvSpPr>
            <a:spLocks noGrp="1"/>
          </p:cNvSpPr>
          <p:nvPr>
            <p:ph type="title"/>
          </p:nvPr>
        </p:nvSpPr>
        <p:spPr>
          <a:xfrm>
            <a:off x="457200" y="-264607"/>
            <a:ext cx="8229600" cy="1143000"/>
          </a:xfrm>
        </p:spPr>
        <p:txBody>
          <a:bodyPr>
            <a:noAutofit/>
          </a:bodyPr>
          <a:lstStyle/>
          <a:p>
            <a:r>
              <a:rPr lang="en-US" sz="2400" b="1" dirty="0" smtClean="0"/>
              <a:t>Biomedical Applications for </a:t>
            </a:r>
            <a:r>
              <a:rPr lang="en-US" sz="2400" b="1" i="1" dirty="0" smtClean="0"/>
              <a:t>de Novo </a:t>
            </a:r>
            <a:r>
              <a:rPr lang="en-US" sz="2400" b="1" dirty="0" smtClean="0"/>
              <a:t>Transcriptome Assembly </a:t>
            </a:r>
            <a:endParaRPr lang="en-US" sz="2400" b="1" dirty="0"/>
          </a:p>
        </p:txBody>
      </p:sp>
      <p:sp>
        <p:nvSpPr>
          <p:cNvPr id="16" name="TextBox 15"/>
          <p:cNvSpPr txBox="1"/>
          <p:nvPr/>
        </p:nvSpPr>
        <p:spPr>
          <a:xfrm>
            <a:off x="5178777" y="1693333"/>
            <a:ext cx="1569660" cy="369332"/>
          </a:xfrm>
          <a:prstGeom prst="rect">
            <a:avLst/>
          </a:prstGeom>
          <a:noFill/>
        </p:spPr>
        <p:txBody>
          <a:bodyPr wrap="none" rtlCol="0">
            <a:spAutoFit/>
          </a:bodyPr>
          <a:lstStyle/>
          <a:p>
            <a:r>
              <a:rPr lang="en-US" b="1" u="sng" dirty="0" smtClean="0"/>
              <a:t>Tumor Viruses</a:t>
            </a:r>
            <a:endParaRPr lang="en-US" b="1" u="sng" dirty="0"/>
          </a:p>
        </p:txBody>
      </p:sp>
      <p:sp>
        <p:nvSpPr>
          <p:cNvPr id="17" name="TextBox 16"/>
          <p:cNvSpPr txBox="1"/>
          <p:nvPr/>
        </p:nvSpPr>
        <p:spPr>
          <a:xfrm>
            <a:off x="4002814" y="2128336"/>
            <a:ext cx="4878259" cy="1200329"/>
          </a:xfrm>
          <a:prstGeom prst="rect">
            <a:avLst/>
          </a:prstGeom>
          <a:noFill/>
        </p:spPr>
        <p:txBody>
          <a:bodyPr wrap="none" rtlCol="0">
            <a:spAutoFit/>
          </a:bodyPr>
          <a:lstStyle/>
          <a:p>
            <a:pPr marL="285750" indent="-285750">
              <a:buFont typeface="Arial"/>
              <a:buChar char="•"/>
            </a:pPr>
            <a:r>
              <a:rPr lang="en-US" dirty="0" smtClean="0"/>
              <a:t>Human papilloma virus (HPV) in cervical cancer</a:t>
            </a:r>
          </a:p>
          <a:p>
            <a:pPr marL="285750" indent="-285750">
              <a:buFont typeface="Arial"/>
              <a:buChar char="•"/>
            </a:pPr>
            <a:r>
              <a:rPr lang="en-US" dirty="0" smtClean="0"/>
              <a:t>Hepatitis B &amp; C in liver cancer</a:t>
            </a:r>
          </a:p>
          <a:p>
            <a:pPr marL="285750" indent="-285750">
              <a:buFont typeface="Arial"/>
              <a:buChar char="•"/>
            </a:pPr>
            <a:r>
              <a:rPr lang="en-US" dirty="0" err="1" smtClean="0"/>
              <a:t>Eppstein</a:t>
            </a:r>
            <a:r>
              <a:rPr lang="en-US" dirty="0" smtClean="0"/>
              <a:t> Barr Virus in lymphomas</a:t>
            </a:r>
          </a:p>
          <a:p>
            <a:pPr marL="285750" indent="-285750">
              <a:buFont typeface="Arial"/>
              <a:buChar char="•"/>
            </a:pPr>
            <a:r>
              <a:rPr lang="en-US" dirty="0" smtClean="0"/>
              <a:t>T-</a:t>
            </a:r>
            <a:r>
              <a:rPr lang="en-US" dirty="0" err="1" smtClean="0"/>
              <a:t>lymphotrophic</a:t>
            </a:r>
            <a:r>
              <a:rPr lang="en-US" dirty="0" smtClean="0"/>
              <a:t> virus in adult T-cell leukemia</a:t>
            </a:r>
            <a:endParaRPr lang="en-US" dirty="0"/>
          </a:p>
        </p:txBody>
      </p:sp>
      <p:sp>
        <p:nvSpPr>
          <p:cNvPr id="18" name="TextBox 17"/>
          <p:cNvSpPr txBox="1"/>
          <p:nvPr/>
        </p:nvSpPr>
        <p:spPr>
          <a:xfrm>
            <a:off x="4741333" y="3626556"/>
            <a:ext cx="3134191" cy="369332"/>
          </a:xfrm>
          <a:prstGeom prst="rect">
            <a:avLst/>
          </a:prstGeom>
          <a:noFill/>
        </p:spPr>
        <p:txBody>
          <a:bodyPr wrap="none" rtlCol="0">
            <a:spAutoFit/>
          </a:bodyPr>
          <a:lstStyle/>
          <a:p>
            <a:r>
              <a:rPr lang="en-US" b="1" u="sng" dirty="0" smtClean="0"/>
              <a:t>Bacterial / Cancer Associations</a:t>
            </a:r>
            <a:endParaRPr lang="en-US" b="1" u="sng" dirty="0"/>
          </a:p>
        </p:txBody>
      </p:sp>
      <p:sp>
        <p:nvSpPr>
          <p:cNvPr id="19" name="TextBox 18"/>
          <p:cNvSpPr txBox="1"/>
          <p:nvPr/>
        </p:nvSpPr>
        <p:spPr>
          <a:xfrm>
            <a:off x="4233333" y="4054777"/>
            <a:ext cx="4416594" cy="923330"/>
          </a:xfrm>
          <a:prstGeom prst="rect">
            <a:avLst/>
          </a:prstGeom>
          <a:noFill/>
        </p:spPr>
        <p:txBody>
          <a:bodyPr wrap="none" rtlCol="0">
            <a:spAutoFit/>
          </a:bodyPr>
          <a:lstStyle/>
          <a:p>
            <a:pPr marL="285750" indent="-285750">
              <a:buFont typeface="Arial"/>
              <a:buChar char="•"/>
            </a:pPr>
            <a:r>
              <a:rPr lang="en-US" dirty="0" smtClean="0"/>
              <a:t>Helicobacter pylori / stomach cancer</a:t>
            </a:r>
          </a:p>
          <a:p>
            <a:pPr marL="285750" indent="-285750">
              <a:buFont typeface="Arial"/>
              <a:buChar char="•"/>
            </a:pPr>
            <a:r>
              <a:rPr lang="en-US" dirty="0" err="1" smtClean="0"/>
              <a:t>Fusobacterium</a:t>
            </a:r>
            <a:r>
              <a:rPr lang="en-US" dirty="0" smtClean="0"/>
              <a:t> </a:t>
            </a:r>
            <a:r>
              <a:rPr lang="en-US" dirty="0" err="1" smtClean="0"/>
              <a:t>nucleatum</a:t>
            </a:r>
            <a:r>
              <a:rPr lang="en-US" dirty="0" smtClean="0"/>
              <a:t> / colon cancer</a:t>
            </a:r>
          </a:p>
          <a:p>
            <a:pPr marL="285750" indent="-285750">
              <a:buFont typeface="Arial"/>
              <a:buChar char="•"/>
            </a:pPr>
            <a:endParaRPr lang="en-US" dirty="0"/>
          </a:p>
        </p:txBody>
      </p:sp>
    </p:spTree>
    <p:extLst>
      <p:ext uri="{BB962C8B-B14F-4D97-AF65-F5344CB8AC3E}">
        <p14:creationId xmlns:p14="http://schemas.microsoft.com/office/powerpoint/2010/main" val="284277004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330" y="349241"/>
            <a:ext cx="6826849" cy="1143000"/>
          </a:xfrm>
        </p:spPr>
        <p:txBody>
          <a:bodyPr>
            <a:noAutofit/>
          </a:bodyPr>
          <a:lstStyle/>
          <a:p>
            <a:r>
              <a:rPr lang="en-US" sz="2000" b="1" dirty="0" smtClean="0"/>
              <a:t>Genome-guided reconstruction is </a:t>
            </a:r>
            <a:br>
              <a:rPr lang="en-US" sz="2000" b="1" dirty="0" smtClean="0"/>
            </a:br>
            <a:r>
              <a:rPr lang="en-US" sz="2000" b="1" dirty="0" smtClean="0"/>
              <a:t>more sensitive than genome-free methods</a:t>
            </a:r>
            <a:endParaRPr lang="en-US" sz="2000" b="1" dirty="0"/>
          </a:p>
        </p:txBody>
      </p:sp>
      <p:grpSp>
        <p:nvGrpSpPr>
          <p:cNvPr id="22" name="Group 21"/>
          <p:cNvGrpSpPr/>
          <p:nvPr/>
        </p:nvGrpSpPr>
        <p:grpSpPr>
          <a:xfrm>
            <a:off x="5996717" y="1688176"/>
            <a:ext cx="2901370" cy="728506"/>
            <a:chOff x="436188" y="1680424"/>
            <a:chExt cx="2901370" cy="728506"/>
          </a:xfrm>
        </p:grpSpPr>
        <p:sp>
          <p:nvSpPr>
            <p:cNvPr id="4" name="TextBox 3"/>
            <p:cNvSpPr txBox="1"/>
            <p:nvPr/>
          </p:nvSpPr>
          <p:spPr>
            <a:xfrm>
              <a:off x="716328" y="2039598"/>
              <a:ext cx="2621230" cy="369332"/>
            </a:xfrm>
            <a:prstGeom prst="rect">
              <a:avLst/>
            </a:prstGeom>
            <a:noFill/>
          </p:spPr>
          <p:txBody>
            <a:bodyPr wrap="none" rtlCol="0">
              <a:spAutoFit/>
            </a:bodyPr>
            <a:lstStyle/>
            <a:p>
              <a:r>
                <a:rPr lang="en-US" dirty="0" smtClean="0"/>
                <a:t>Genome-guided assembly</a:t>
              </a:r>
              <a:endParaRPr lang="en-US" dirty="0"/>
            </a:p>
          </p:txBody>
        </p:sp>
        <p:cxnSp>
          <p:nvCxnSpPr>
            <p:cNvPr id="10" name="Straight Connector 9"/>
            <p:cNvCxnSpPr/>
            <p:nvPr/>
          </p:nvCxnSpPr>
          <p:spPr>
            <a:xfrm>
              <a:off x="987847" y="2052429"/>
              <a:ext cx="2191692"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381573"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42762" y="1821531"/>
              <a:ext cx="628630" cy="76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36188" y="1680424"/>
              <a:ext cx="702123" cy="369332"/>
            </a:xfrm>
            <a:prstGeom prst="rect">
              <a:avLst/>
            </a:prstGeom>
            <a:noFill/>
          </p:spPr>
          <p:txBody>
            <a:bodyPr wrap="none" rtlCol="0">
              <a:spAutoFit/>
            </a:bodyPr>
            <a:lstStyle/>
            <a:p>
              <a:r>
                <a:rPr lang="en-US" dirty="0" smtClean="0"/>
                <a:t>reads</a:t>
              </a:r>
              <a:endParaRPr lang="en-US" dirty="0"/>
            </a:p>
          </p:txBody>
        </p:sp>
      </p:grpSp>
      <p:sp>
        <p:nvSpPr>
          <p:cNvPr id="14" name="TextBox 13"/>
          <p:cNvSpPr txBox="1"/>
          <p:nvPr/>
        </p:nvSpPr>
        <p:spPr>
          <a:xfrm>
            <a:off x="4225724" y="1739416"/>
            <a:ext cx="644527" cy="646331"/>
          </a:xfrm>
          <a:prstGeom prst="rect">
            <a:avLst/>
          </a:prstGeom>
          <a:noFill/>
        </p:spPr>
        <p:txBody>
          <a:bodyPr wrap="none" rtlCol="0">
            <a:spAutoFit/>
          </a:bodyPr>
          <a:lstStyle/>
          <a:p>
            <a:r>
              <a:rPr lang="en-US" sz="3600" dirty="0" smtClean="0"/>
              <a:t>&gt;&gt; </a:t>
            </a:r>
            <a:endParaRPr lang="en-US" sz="3600" dirty="0"/>
          </a:p>
        </p:txBody>
      </p:sp>
      <p:sp>
        <p:nvSpPr>
          <p:cNvPr id="15" name="TextBox 14"/>
          <p:cNvSpPr txBox="1"/>
          <p:nvPr/>
        </p:nvSpPr>
        <p:spPr>
          <a:xfrm>
            <a:off x="3502368" y="1618959"/>
            <a:ext cx="2249334" cy="369332"/>
          </a:xfrm>
          <a:prstGeom prst="rect">
            <a:avLst/>
          </a:prstGeom>
          <a:noFill/>
        </p:spPr>
        <p:txBody>
          <a:bodyPr wrap="none" rtlCol="0">
            <a:spAutoFit/>
          </a:bodyPr>
          <a:lstStyle/>
          <a:p>
            <a:r>
              <a:rPr lang="en-US" dirty="0" smtClean="0"/>
              <a:t>Overlap requirements</a:t>
            </a:r>
            <a:endParaRPr lang="en-US" dirty="0"/>
          </a:p>
        </p:txBody>
      </p:sp>
      <p:grpSp>
        <p:nvGrpSpPr>
          <p:cNvPr id="25" name="Group 24"/>
          <p:cNvGrpSpPr/>
          <p:nvPr/>
        </p:nvGrpSpPr>
        <p:grpSpPr>
          <a:xfrm>
            <a:off x="914496" y="2860572"/>
            <a:ext cx="8292443" cy="3759025"/>
            <a:chOff x="914496" y="2860572"/>
            <a:chExt cx="8292443" cy="3759025"/>
          </a:xfrm>
        </p:grpSpPr>
        <p:graphicFrame>
          <p:nvGraphicFramePr>
            <p:cNvPr id="5" name="Chart 4"/>
            <p:cNvGraphicFramePr>
              <a:graphicFrameLocks/>
            </p:cNvGraphicFramePr>
            <p:nvPr>
              <p:extLst>
                <p:ext uri="{D42A27DB-BD31-4B8C-83A1-F6EECF244321}">
                  <p14:modId xmlns:p14="http://schemas.microsoft.com/office/powerpoint/2010/main" val="200613797"/>
                </p:ext>
              </p:extLst>
            </p:nvPr>
          </p:nvGraphicFramePr>
          <p:xfrm>
            <a:off x="2836188" y="2860572"/>
            <a:ext cx="4514924" cy="32061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513755" y="6081771"/>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914496" y="332272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983938" y="625026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1254687" y="5442042"/>
              <a:ext cx="777468" cy="888535"/>
            </a:xfrm>
            <a:prstGeom prst="rect">
              <a:avLst/>
            </a:prstGeom>
          </p:spPr>
        </p:pic>
        <p:sp>
          <p:nvSpPr>
            <p:cNvPr id="19" name="TextBox 18"/>
            <p:cNvSpPr txBox="1"/>
            <p:nvPr/>
          </p:nvSpPr>
          <p:spPr>
            <a:xfrm>
              <a:off x="6553110" y="2887981"/>
              <a:ext cx="2653829" cy="369332"/>
            </a:xfrm>
            <a:prstGeom prst="rect">
              <a:avLst/>
            </a:prstGeom>
            <a:noFill/>
          </p:spPr>
          <p:txBody>
            <a:bodyPr wrap="none" rtlCol="0">
              <a:spAutoFit/>
            </a:bodyPr>
            <a:lstStyle/>
            <a:p>
              <a:r>
                <a:rPr lang="en-US" dirty="0" smtClean="0">
                  <a:solidFill>
                    <a:schemeClr val="accent1"/>
                  </a:solidFill>
                </a:rPr>
                <a:t>Cufflinks (genome-guided)</a:t>
              </a:r>
              <a:endParaRPr lang="en-US" dirty="0">
                <a:solidFill>
                  <a:schemeClr val="accent1"/>
                </a:solidFill>
              </a:endParaRPr>
            </a:p>
          </p:txBody>
        </p:sp>
        <p:sp>
          <p:nvSpPr>
            <p:cNvPr id="20" name="TextBox 19"/>
            <p:cNvSpPr txBox="1"/>
            <p:nvPr/>
          </p:nvSpPr>
          <p:spPr>
            <a:xfrm>
              <a:off x="6612973" y="3264449"/>
              <a:ext cx="2195884" cy="369332"/>
            </a:xfrm>
            <a:prstGeom prst="rect">
              <a:avLst/>
            </a:prstGeom>
            <a:noFill/>
          </p:spPr>
          <p:txBody>
            <a:bodyPr wrap="none" rtlCol="0">
              <a:spAutoFit/>
            </a:bodyPr>
            <a:lstStyle/>
            <a:p>
              <a:r>
                <a:rPr lang="en-US" dirty="0" smtClean="0">
                  <a:solidFill>
                    <a:srgbClr val="BE4B48"/>
                  </a:solidFill>
                </a:rPr>
                <a:t>Trinity (genome-free)</a:t>
              </a:r>
              <a:endParaRPr lang="en-US" dirty="0">
                <a:solidFill>
                  <a:srgbClr val="BE4B48"/>
                </a:solidFill>
              </a:endParaRPr>
            </a:p>
          </p:txBody>
        </p:sp>
      </p:grpSp>
      <p:grpSp>
        <p:nvGrpSpPr>
          <p:cNvPr id="24" name="Group 23"/>
          <p:cNvGrpSpPr/>
          <p:nvPr/>
        </p:nvGrpSpPr>
        <p:grpSpPr>
          <a:xfrm>
            <a:off x="361416" y="1708419"/>
            <a:ext cx="3172663" cy="708263"/>
            <a:chOff x="361416" y="1643078"/>
            <a:chExt cx="3172663" cy="708263"/>
          </a:xfrm>
        </p:grpSpPr>
        <p:grpSp>
          <p:nvGrpSpPr>
            <p:cNvPr id="21" name="Group 20"/>
            <p:cNvGrpSpPr/>
            <p:nvPr/>
          </p:nvGrpSpPr>
          <p:grpSpPr>
            <a:xfrm>
              <a:off x="361416" y="1769020"/>
              <a:ext cx="3172663" cy="582321"/>
              <a:chOff x="5689720" y="1783048"/>
              <a:chExt cx="3172663" cy="582321"/>
            </a:xfrm>
          </p:grpSpPr>
          <p:sp>
            <p:nvSpPr>
              <p:cNvPr id="16" name="Rectangle 15"/>
              <p:cNvSpPr/>
              <p:nvPr/>
            </p:nvSpPr>
            <p:spPr>
              <a:xfrm>
                <a:off x="6550184" y="1783048"/>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64985" y="1896965"/>
                <a:ext cx="628630" cy="76966"/>
              </a:xfrm>
              <a:prstGeom prst="rect">
                <a:avLst/>
              </a:prstGeom>
              <a:solidFill>
                <a:srgbClr val="BE4B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89720" y="1996037"/>
                <a:ext cx="3172663" cy="369332"/>
              </a:xfrm>
              <a:prstGeom prst="rect">
                <a:avLst/>
              </a:prstGeom>
              <a:noFill/>
            </p:spPr>
            <p:txBody>
              <a:bodyPr wrap="none" rtlCol="0">
                <a:spAutoFit/>
              </a:bodyPr>
              <a:lstStyle/>
              <a:p>
                <a:r>
                  <a:rPr lang="en-US" dirty="0" smtClean="0"/>
                  <a:t>Genome-free </a:t>
                </a:r>
                <a:r>
                  <a:rPr lang="en-US" i="1" dirty="0" smtClean="0"/>
                  <a:t>de novo </a:t>
                </a:r>
                <a:r>
                  <a:rPr lang="en-US" dirty="0" smtClean="0"/>
                  <a:t>assembly</a:t>
                </a:r>
                <a:endParaRPr lang="en-US" dirty="0"/>
              </a:p>
            </p:txBody>
          </p:sp>
        </p:grpSp>
        <p:sp>
          <p:nvSpPr>
            <p:cNvPr id="23" name="TextBox 22"/>
            <p:cNvSpPr txBox="1"/>
            <p:nvPr/>
          </p:nvSpPr>
          <p:spPr>
            <a:xfrm>
              <a:off x="507452" y="1643078"/>
              <a:ext cx="702123" cy="369332"/>
            </a:xfrm>
            <a:prstGeom prst="rect">
              <a:avLst/>
            </a:prstGeom>
            <a:noFill/>
          </p:spPr>
          <p:txBody>
            <a:bodyPr wrap="none" rtlCol="0">
              <a:spAutoFit/>
            </a:bodyPr>
            <a:lstStyle/>
            <a:p>
              <a:r>
                <a:rPr lang="en-US" dirty="0" smtClean="0"/>
                <a:t>reads</a:t>
              </a:r>
              <a:endParaRPr lang="en-US" dirty="0"/>
            </a:p>
          </p:txBody>
        </p:sp>
      </p:grpSp>
      <p:sp>
        <p:nvSpPr>
          <p:cNvPr id="26" name="TextBox 25"/>
          <p:cNvSpPr txBox="1"/>
          <p:nvPr/>
        </p:nvSpPr>
        <p:spPr>
          <a:xfrm>
            <a:off x="675031" y="25525"/>
            <a:ext cx="7853708" cy="523220"/>
          </a:xfrm>
          <a:prstGeom prst="rect">
            <a:avLst/>
          </a:prstGeom>
          <a:noFill/>
        </p:spPr>
        <p:txBody>
          <a:bodyPr wrap="none" rtlCol="0">
            <a:spAutoFit/>
          </a:bodyPr>
          <a:lstStyle/>
          <a:p>
            <a:r>
              <a:rPr lang="en-US" sz="2800" b="1" dirty="0" smtClean="0"/>
              <a:t>Contrasting Genome-guided and De novo Assembly </a:t>
            </a:r>
            <a:endParaRPr lang="en-US" sz="2800" b="1" dirty="0"/>
          </a:p>
        </p:txBody>
      </p:sp>
      <p:sp>
        <p:nvSpPr>
          <p:cNvPr id="27" name="TextBox 26"/>
          <p:cNvSpPr txBox="1"/>
          <p:nvPr/>
        </p:nvSpPr>
        <p:spPr>
          <a:xfrm>
            <a:off x="1477616" y="1476713"/>
            <a:ext cx="617251" cy="369332"/>
          </a:xfrm>
          <a:prstGeom prst="rect">
            <a:avLst/>
          </a:prstGeom>
          <a:noFill/>
        </p:spPr>
        <p:txBody>
          <a:bodyPr wrap="none" rtlCol="0">
            <a:spAutoFit/>
          </a:bodyPr>
          <a:lstStyle/>
          <a:p>
            <a:r>
              <a:rPr lang="en-US" dirty="0" smtClean="0"/>
              <a:t>(k-1)</a:t>
            </a:r>
            <a:endParaRPr lang="en-US" dirty="0"/>
          </a:p>
        </p:txBody>
      </p:sp>
    </p:spTree>
    <p:extLst>
      <p:ext uri="{BB962C8B-B14F-4D97-AF65-F5344CB8AC3E}">
        <p14:creationId xmlns:p14="http://schemas.microsoft.com/office/powerpoint/2010/main" val="212952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915"/>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245533" y="839085"/>
            <a:ext cx="8686800" cy="4763027"/>
          </a:xfrm>
        </p:spPr>
        <p:txBody>
          <a:bodyPr>
            <a:noAutofit/>
          </a:bodyPr>
          <a:lstStyle/>
          <a:p>
            <a:r>
              <a:rPr lang="en-US" sz="2400" dirty="0" smtClean="0"/>
              <a:t>Transcript reconstruction from RNA-</a:t>
            </a:r>
            <a:r>
              <a:rPr lang="en-US" sz="2400" dirty="0" err="1" smtClean="0"/>
              <a:t>Seq</a:t>
            </a:r>
            <a:r>
              <a:rPr lang="en-US" sz="2400" dirty="0" smtClean="0"/>
              <a:t> data may leverage genome-guided or de novo assembly</a:t>
            </a:r>
            <a:br>
              <a:rPr lang="en-US" sz="2400" dirty="0" smtClean="0"/>
            </a:br>
            <a:endParaRPr lang="en-US" sz="2400" dirty="0" smtClean="0"/>
          </a:p>
          <a:p>
            <a:r>
              <a:rPr lang="en-US" sz="2400" dirty="0" smtClean="0"/>
              <a:t>Transcriptome assembly uses directed graph data structures and path traversal</a:t>
            </a:r>
            <a:br>
              <a:rPr lang="en-US" sz="2400" dirty="0" smtClean="0"/>
            </a:br>
            <a:endParaRPr lang="en-US" sz="2400" dirty="0" smtClean="0"/>
          </a:p>
          <a:p>
            <a:r>
              <a:rPr lang="en-US" sz="2400" dirty="0" smtClean="0"/>
              <a:t>Advantages and disadvantages to assembly approaches</a:t>
            </a:r>
          </a:p>
          <a:p>
            <a:pPr lvl="1"/>
            <a:r>
              <a:rPr lang="en-US" sz="2400" dirty="0" smtClean="0"/>
              <a:t>Genome-guided: well-matched samples and very sensitive</a:t>
            </a:r>
          </a:p>
          <a:p>
            <a:pPr lvl="1"/>
            <a:r>
              <a:rPr lang="en-US" sz="2400" i="1" dirty="0" smtClean="0"/>
              <a:t>De novo</a:t>
            </a:r>
            <a:r>
              <a:rPr lang="en-US" sz="2400" dirty="0" smtClean="0"/>
              <a:t>: almost any sample will do, but requires higher depth of read coverage</a:t>
            </a:r>
            <a:br>
              <a:rPr lang="en-US" sz="2400" dirty="0" smtClean="0"/>
            </a:br>
            <a:endParaRPr lang="en-US" sz="2400" dirty="0" smtClean="0"/>
          </a:p>
          <a:p>
            <a:r>
              <a:rPr lang="en-US" sz="2400" dirty="0" smtClean="0"/>
              <a:t>Biomedical applications for </a:t>
            </a:r>
            <a:r>
              <a:rPr lang="en-US" sz="2400" i="1" dirty="0" smtClean="0"/>
              <a:t>de novo </a:t>
            </a:r>
            <a:r>
              <a:rPr lang="en-US" sz="2400" dirty="0" smtClean="0"/>
              <a:t>transcriptome assembly</a:t>
            </a:r>
          </a:p>
          <a:p>
            <a:pPr lvl="1"/>
            <a:r>
              <a:rPr lang="en-US" sz="2400" dirty="0" smtClean="0"/>
              <a:t>Cancer research: fusion transcripts &amp; pathogen detection</a:t>
            </a:r>
            <a:endParaRPr lang="en-US" sz="2400" dirty="0"/>
          </a:p>
        </p:txBody>
      </p:sp>
    </p:spTree>
    <p:extLst>
      <p:ext uri="{BB962C8B-B14F-4D97-AF65-F5344CB8AC3E}">
        <p14:creationId xmlns:p14="http://schemas.microsoft.com/office/powerpoint/2010/main" val="414461288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1625759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2853411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29492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7144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50618890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1287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3556</TotalTime>
  <Words>9794</Words>
  <Application>Microsoft Macintosh PowerPoint</Application>
  <PresentationFormat>On-screen Show (4:3)</PresentationFormat>
  <Paragraphs>1309</Paragraphs>
  <Slides>124</Slides>
  <Notes>92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26" baseType="lpstr">
      <vt:lpstr>Office Theme</vt:lpstr>
      <vt:lpstr>Microsoft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Overview of RNA-Seq</vt:lpstr>
      <vt:lpstr>Overview of RNA-Seq</vt:lpstr>
      <vt:lpstr>Common Data Formats for RNA-Seq</vt:lpstr>
      <vt:lpstr>Interpreting Base Quality Values</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PowerPoint Presentation</vt:lpstr>
      <vt:lpstr>PowerPoint Presentation</vt:lpstr>
      <vt:lpstr>PowerPoint Presentation</vt:lpstr>
      <vt:lpstr>Biomedical Applications for de Novo Transcriptome Assembly </vt:lpstr>
      <vt:lpstr>Biomedical Applications for de Novo Transcriptome Assembly </vt:lpstr>
      <vt:lpstr>Genome-guided reconstruction is  more sensitive than genome-free methods</vt:lpstr>
      <vt:lpstr>Summary</vt:lpstr>
      <vt:lpstr>Strand-specific RNA-Seq is Preferred</vt:lpstr>
      <vt:lpstr>PowerPoint Presentation</vt:lpstr>
      <vt:lpstr>PowerPoint Presentation</vt:lpstr>
      <vt:lpstr>Antisense-dominated Transcription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PowerPoint Presentation</vt:lpstr>
      <vt:lpstr>PowerPoint Presentation</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dc:creator>
  <cp:lastModifiedBy>Brian</cp:lastModifiedBy>
  <cp:revision>305</cp:revision>
  <dcterms:created xsi:type="dcterms:W3CDTF">2017-04-25T12:41:53Z</dcterms:created>
  <dcterms:modified xsi:type="dcterms:W3CDTF">2017-09-10T01:41:03Z</dcterms:modified>
</cp:coreProperties>
</file>